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handoutMasterIdLst>
    <p:handoutMasterId r:id="rId70"/>
  </p:handoutMasterIdLst>
  <p:sldIdLst>
    <p:sldId id="256" r:id="rId2"/>
    <p:sldId id="413" r:id="rId3"/>
    <p:sldId id="414" r:id="rId4"/>
    <p:sldId id="415" r:id="rId5"/>
    <p:sldId id="416" r:id="rId6"/>
    <p:sldId id="417" r:id="rId7"/>
    <p:sldId id="418" r:id="rId8"/>
    <p:sldId id="419" r:id="rId9"/>
    <p:sldId id="420" r:id="rId10"/>
    <p:sldId id="421" r:id="rId11"/>
    <p:sldId id="422" r:id="rId12"/>
    <p:sldId id="423" r:id="rId13"/>
    <p:sldId id="424" r:id="rId14"/>
    <p:sldId id="425" r:id="rId15"/>
    <p:sldId id="426" r:id="rId16"/>
    <p:sldId id="427" r:id="rId17"/>
    <p:sldId id="428" r:id="rId18"/>
    <p:sldId id="429" r:id="rId19"/>
    <p:sldId id="430" r:id="rId20"/>
    <p:sldId id="431" r:id="rId21"/>
    <p:sldId id="432" r:id="rId22"/>
    <p:sldId id="433" r:id="rId23"/>
    <p:sldId id="434" r:id="rId24"/>
    <p:sldId id="435" r:id="rId25"/>
    <p:sldId id="436" r:id="rId26"/>
    <p:sldId id="437" r:id="rId27"/>
    <p:sldId id="438" r:id="rId28"/>
    <p:sldId id="439" r:id="rId29"/>
    <p:sldId id="440" r:id="rId30"/>
    <p:sldId id="441" r:id="rId31"/>
    <p:sldId id="442" r:id="rId32"/>
    <p:sldId id="443" r:id="rId33"/>
    <p:sldId id="444" r:id="rId34"/>
    <p:sldId id="445" r:id="rId35"/>
    <p:sldId id="446" r:id="rId36"/>
    <p:sldId id="447" r:id="rId37"/>
    <p:sldId id="448" r:id="rId38"/>
    <p:sldId id="449" r:id="rId39"/>
    <p:sldId id="450" r:id="rId40"/>
    <p:sldId id="451" r:id="rId41"/>
    <p:sldId id="452" r:id="rId42"/>
    <p:sldId id="453" r:id="rId43"/>
    <p:sldId id="454" r:id="rId44"/>
    <p:sldId id="455" r:id="rId45"/>
    <p:sldId id="456" r:id="rId46"/>
    <p:sldId id="457" r:id="rId47"/>
    <p:sldId id="458" r:id="rId48"/>
    <p:sldId id="459" r:id="rId49"/>
    <p:sldId id="460" r:id="rId50"/>
    <p:sldId id="461" r:id="rId51"/>
    <p:sldId id="462" r:id="rId52"/>
    <p:sldId id="463" r:id="rId53"/>
    <p:sldId id="464" r:id="rId54"/>
    <p:sldId id="465" r:id="rId55"/>
    <p:sldId id="466" r:id="rId56"/>
    <p:sldId id="467" r:id="rId57"/>
    <p:sldId id="468" r:id="rId58"/>
    <p:sldId id="469" r:id="rId59"/>
    <p:sldId id="470" r:id="rId60"/>
    <p:sldId id="471" r:id="rId61"/>
    <p:sldId id="472" r:id="rId62"/>
    <p:sldId id="473" r:id="rId63"/>
    <p:sldId id="474" r:id="rId64"/>
    <p:sldId id="475" r:id="rId65"/>
    <p:sldId id="476" r:id="rId66"/>
    <p:sldId id="380" r:id="rId67"/>
    <p:sldId id="281"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ADA"/>
    <a:srgbClr val="FFF9E7"/>
    <a:srgbClr val="0FAB7D"/>
    <a:srgbClr val="336EA8"/>
    <a:srgbClr val="94B9D6"/>
    <a:srgbClr val="1869A6"/>
    <a:srgbClr val="2AAF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69D18C-F614-AA06-7896-C2537A503F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90233310-1084-80E5-77A5-58D9FF9781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2A934D-986A-461F-A56A-008EB77503FA}" type="datetimeFigureOut">
              <a:rPr lang="en-GB" smtClean="0"/>
              <a:t>19/07/2024</a:t>
            </a:fld>
            <a:endParaRPr lang="en-GB"/>
          </a:p>
        </p:txBody>
      </p:sp>
      <p:sp>
        <p:nvSpPr>
          <p:cNvPr id="4" name="Footer Placeholder 3">
            <a:extLst>
              <a:ext uri="{FF2B5EF4-FFF2-40B4-BE49-F238E27FC236}">
                <a16:creationId xmlns:a16="http://schemas.microsoft.com/office/drawing/2014/main" id="{D20369A7-2F8D-89A0-ECB3-4F455C56F7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96D0CFA2-3CB1-B738-9B34-7A952AF88B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649821-D232-445A-BEEB-776290B883D8}" type="slidenum">
              <a:rPr lang="en-GB" smtClean="0"/>
              <a:t>‹#›</a:t>
            </a:fld>
            <a:endParaRPr lang="en-GB"/>
          </a:p>
        </p:txBody>
      </p:sp>
    </p:spTree>
    <p:extLst>
      <p:ext uri="{BB962C8B-B14F-4D97-AF65-F5344CB8AC3E}">
        <p14:creationId xmlns:p14="http://schemas.microsoft.com/office/powerpoint/2010/main" val="73210709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601773-843B-402D-B943-E7367BE302C1}" type="datetimeFigureOut">
              <a:rPr lang="en-US" smtClean="0"/>
              <a:t>7/19/2024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3223A7-FDE5-4555-AB7B-2BBB96A8A41E}" type="slidenum">
              <a:rPr lang="en-US" smtClean="0"/>
              <a:t>‹#›</a:t>
            </a:fld>
            <a:endParaRPr lang="en-US"/>
          </a:p>
        </p:txBody>
      </p:sp>
    </p:spTree>
    <p:extLst>
      <p:ext uri="{BB962C8B-B14F-4D97-AF65-F5344CB8AC3E}">
        <p14:creationId xmlns:p14="http://schemas.microsoft.com/office/powerpoint/2010/main" val="154529031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CB26E85-A47D-4EB8-AACC-5D71388BF9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sp>
        <p:nvSpPr>
          <p:cNvPr id="2" name="Title 1">
            <a:extLst>
              <a:ext uri="{FF2B5EF4-FFF2-40B4-BE49-F238E27FC236}">
                <a16:creationId xmlns:a16="http://schemas.microsoft.com/office/drawing/2014/main" id="{E5E96502-5A71-49D7-91EF-E9D795A00F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702CB4-0340-43A8-A558-65E5F6C995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FB7E7D51-1B41-4AAB-838C-EF900F85CE4B}"/>
              </a:ext>
            </a:extLst>
          </p:cNvPr>
          <p:cNvSpPr>
            <a:spLocks noGrp="1"/>
          </p:cNvSpPr>
          <p:nvPr>
            <p:ph type="ftr" sz="quarter" idx="11"/>
          </p:nvPr>
        </p:nvSpPr>
        <p:spPr/>
        <p:txBody>
          <a:bodyPr/>
          <a:lstStyle/>
          <a:p>
            <a:endParaRPr lang="en-US"/>
          </a:p>
        </p:txBody>
      </p:sp>
      <p:pic>
        <p:nvPicPr>
          <p:cNvPr id="9" name="Picture 8">
            <a:extLst>
              <a:ext uri="{FF2B5EF4-FFF2-40B4-BE49-F238E27FC236}">
                <a16:creationId xmlns:a16="http://schemas.microsoft.com/office/drawing/2014/main" id="{F9E0C4BE-FE7F-4C02-9A3E-71BC3A48C6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15" name="Freeform 6">
            <a:extLst>
              <a:ext uri="{FF2B5EF4-FFF2-40B4-BE49-F238E27FC236}">
                <a16:creationId xmlns:a16="http://schemas.microsoft.com/office/drawing/2014/main" id="{5140D0A2-F8A9-7918-6D42-0B21462A7985}"/>
              </a:ext>
            </a:extLst>
          </p:cNvPr>
          <p:cNvSpPr/>
          <p:nvPr userDrawn="1"/>
        </p:nvSpPr>
        <p:spPr>
          <a:xfrm>
            <a:off x="10933155" y="6344015"/>
            <a:ext cx="466090" cy="431923"/>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
        <p:nvSpPr>
          <p:cNvPr id="6" name="Slide Number Placeholder 5">
            <a:extLst>
              <a:ext uri="{FF2B5EF4-FFF2-40B4-BE49-F238E27FC236}">
                <a16:creationId xmlns:a16="http://schemas.microsoft.com/office/drawing/2014/main" id="{40DE9A13-D855-42EA-8471-DDA8E13B3DAB}"/>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102315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27062-6971-4C1F-A975-AC85DCD0FE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D55ECB-B9CD-4FA5-AACA-CDD01AACF6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EF606B-F0E0-4BB1-94D6-738E49DF7229}"/>
              </a:ext>
            </a:extLst>
          </p:cNvPr>
          <p:cNvSpPr>
            <a:spLocks noGrp="1"/>
          </p:cNvSpPr>
          <p:nvPr>
            <p:ph type="dt" sz="half" idx="10"/>
          </p:nvPr>
        </p:nvSpPr>
        <p:spPr>
          <a:xfrm>
            <a:off x="838200" y="6356350"/>
            <a:ext cx="2743200" cy="365125"/>
          </a:xfrm>
          <a:prstGeom prst="rect">
            <a:avLst/>
          </a:prstGeom>
        </p:spPr>
        <p:txBody>
          <a:bodyPr/>
          <a:lstStyle/>
          <a:p>
            <a:fld id="{8C475431-1561-46EA-A944-8F22890BDF2B}" type="datetime1">
              <a:rPr lang="en-US" smtClean="0"/>
              <a:t>7/19/2024</a:t>
            </a:fld>
            <a:endParaRPr lang="en-US"/>
          </a:p>
        </p:txBody>
      </p:sp>
      <p:sp>
        <p:nvSpPr>
          <p:cNvPr id="5" name="Footer Placeholder 4">
            <a:extLst>
              <a:ext uri="{FF2B5EF4-FFF2-40B4-BE49-F238E27FC236}">
                <a16:creationId xmlns:a16="http://schemas.microsoft.com/office/drawing/2014/main" id="{3EC65738-7A1D-4D54-ADFC-91C34D4F53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7C986-B0A0-4B82-9134-1B7676F56557}"/>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27855878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45B8BC-3AC4-4059-BB3C-B12B6148AC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8C1D0E-02A9-4DFB-8CA3-A94A10E7289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D3F7A1-D368-4F71-BA41-54CA742F4987}"/>
              </a:ext>
            </a:extLst>
          </p:cNvPr>
          <p:cNvSpPr>
            <a:spLocks noGrp="1"/>
          </p:cNvSpPr>
          <p:nvPr>
            <p:ph type="dt" sz="half" idx="10"/>
          </p:nvPr>
        </p:nvSpPr>
        <p:spPr>
          <a:xfrm>
            <a:off x="838200" y="6356350"/>
            <a:ext cx="2743200" cy="365125"/>
          </a:xfrm>
          <a:prstGeom prst="rect">
            <a:avLst/>
          </a:prstGeom>
        </p:spPr>
        <p:txBody>
          <a:bodyPr/>
          <a:lstStyle/>
          <a:p>
            <a:fld id="{A51F5A1E-980F-4D5D-9260-F335A7A2064C}" type="datetime1">
              <a:rPr lang="en-US" smtClean="0"/>
              <a:t>7/19/2024</a:t>
            </a:fld>
            <a:endParaRPr lang="en-US"/>
          </a:p>
        </p:txBody>
      </p:sp>
      <p:sp>
        <p:nvSpPr>
          <p:cNvPr id="5" name="Footer Placeholder 4">
            <a:extLst>
              <a:ext uri="{FF2B5EF4-FFF2-40B4-BE49-F238E27FC236}">
                <a16:creationId xmlns:a16="http://schemas.microsoft.com/office/drawing/2014/main" id="{B2CD9678-2347-4C47-858A-5508F8383C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10E8F-0367-4945-87E5-F2D254ADF62E}"/>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24466474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8A88-1EE1-3422-84E1-7CB361B1DA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A1FC91-FAA2-D65F-E901-C6884F9C6163}"/>
              </a:ext>
            </a:extLst>
          </p:cNvPr>
          <p:cNvSpPr>
            <a:spLocks noGrp="1"/>
          </p:cNvSpPr>
          <p:nvPr>
            <p:ph type="dt" sz="half" idx="10"/>
          </p:nvPr>
        </p:nvSpPr>
        <p:spPr>
          <a:xfrm>
            <a:off x="838200" y="6356350"/>
            <a:ext cx="2743200" cy="365125"/>
          </a:xfrm>
          <a:prstGeom prst="rect">
            <a:avLst/>
          </a:prstGeom>
        </p:spPr>
        <p:txBody>
          <a:bodyPr/>
          <a:lstStyle/>
          <a:p>
            <a:fld id="{AFB9544A-658F-4D45-B9F9-DC69FBF3C4BA}" type="datetime1">
              <a:rPr lang="en-US" smtClean="0"/>
              <a:t>7/19/2024</a:t>
            </a:fld>
            <a:endParaRPr lang="en-US" dirty="0"/>
          </a:p>
        </p:txBody>
      </p:sp>
      <p:sp>
        <p:nvSpPr>
          <p:cNvPr id="4" name="Footer Placeholder 3">
            <a:extLst>
              <a:ext uri="{FF2B5EF4-FFF2-40B4-BE49-F238E27FC236}">
                <a16:creationId xmlns:a16="http://schemas.microsoft.com/office/drawing/2014/main" id="{92948D4D-60AF-93C1-9BF4-DCE9AEF780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6FDD901-3047-7838-FFFA-C6F934BAA0F0}"/>
              </a:ext>
            </a:extLst>
          </p:cNvPr>
          <p:cNvSpPr>
            <a:spLocks noGrp="1"/>
          </p:cNvSpPr>
          <p:nvPr>
            <p:ph type="sldNum" sz="quarter" idx="12"/>
          </p:nvPr>
        </p:nvSpPr>
        <p:spPr/>
        <p:txBody>
          <a:bodyPr/>
          <a:lstStyle/>
          <a:p>
            <a:fld id="{5EE24C92-1265-4741-8F9F-404A15D9386E}" type="slidenum">
              <a:rPr lang="en-US" smtClean="0"/>
              <a:pPr/>
              <a:t>‹#›</a:t>
            </a:fld>
            <a:endParaRPr lang="en-US" dirty="0"/>
          </a:p>
        </p:txBody>
      </p:sp>
    </p:spTree>
    <p:extLst>
      <p:ext uri="{BB962C8B-B14F-4D97-AF65-F5344CB8AC3E}">
        <p14:creationId xmlns:p14="http://schemas.microsoft.com/office/powerpoint/2010/main" val="957837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0B6D-1D51-4444-8393-E35BA63F13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761446-D5C8-48D6-8362-2691AC20F3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C5F07058-AB46-40A5-B5AE-E9862D3C8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FC426E-5AEB-4C83-A17B-2416381682D7}"/>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7532280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E44-49C7-449D-9550-1E7B659704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6AA4F7-FE01-4FEF-BC23-4EBFFF370D2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387F4-F1D2-4A96-86BB-A48310776FBB}"/>
              </a:ext>
            </a:extLst>
          </p:cNvPr>
          <p:cNvSpPr>
            <a:spLocks noGrp="1"/>
          </p:cNvSpPr>
          <p:nvPr>
            <p:ph type="dt" sz="half" idx="10"/>
          </p:nvPr>
        </p:nvSpPr>
        <p:spPr>
          <a:xfrm>
            <a:off x="838200" y="6356350"/>
            <a:ext cx="2743200" cy="365125"/>
          </a:xfrm>
          <a:prstGeom prst="rect">
            <a:avLst/>
          </a:prstGeom>
        </p:spPr>
        <p:txBody>
          <a:bodyPr/>
          <a:lstStyle/>
          <a:p>
            <a:fld id="{9D860F0F-440F-4BBC-ACA6-56EA43E0475A}" type="datetime1">
              <a:rPr lang="en-US" smtClean="0"/>
              <a:t>7/19/2024</a:t>
            </a:fld>
            <a:endParaRPr lang="en-US" dirty="0"/>
          </a:p>
        </p:txBody>
      </p:sp>
      <p:sp>
        <p:nvSpPr>
          <p:cNvPr id="5" name="Footer Placeholder 4">
            <a:extLst>
              <a:ext uri="{FF2B5EF4-FFF2-40B4-BE49-F238E27FC236}">
                <a16:creationId xmlns:a16="http://schemas.microsoft.com/office/drawing/2014/main" id="{B0EB9BA3-57A0-4B4B-A089-2C5CE8708D35}"/>
              </a:ext>
            </a:extLst>
          </p:cNvPr>
          <p:cNvSpPr>
            <a:spLocks noGrp="1"/>
          </p:cNvSpPr>
          <p:nvPr>
            <p:ph type="ftr" sz="quarter" idx="11"/>
          </p:nvPr>
        </p:nvSpPr>
        <p:spPr/>
        <p:txBody>
          <a:bodyPr/>
          <a:lstStyle/>
          <a:p>
            <a:endParaRPr lang="en-US"/>
          </a:p>
        </p:txBody>
      </p:sp>
      <p:pic>
        <p:nvPicPr>
          <p:cNvPr id="10" name="Picture 9">
            <a:extLst>
              <a:ext uri="{FF2B5EF4-FFF2-40B4-BE49-F238E27FC236}">
                <a16:creationId xmlns:a16="http://schemas.microsoft.com/office/drawing/2014/main" id="{1A2FDF6D-CD2D-433E-84D7-E83F8FCE52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pic>
        <p:nvPicPr>
          <p:cNvPr id="12" name="Picture 11">
            <a:extLst>
              <a:ext uri="{FF2B5EF4-FFF2-40B4-BE49-F238E27FC236}">
                <a16:creationId xmlns:a16="http://schemas.microsoft.com/office/drawing/2014/main" id="{2B2BDD0D-C88D-431E-BC92-4367CEB006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6" name="Slide Number Placeholder 5">
            <a:extLst>
              <a:ext uri="{FF2B5EF4-FFF2-40B4-BE49-F238E27FC236}">
                <a16:creationId xmlns:a16="http://schemas.microsoft.com/office/drawing/2014/main" id="{B84FBEB5-E386-9685-E6D3-A062E9E46742}"/>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176343737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325BB-1073-4118-9189-772DE57318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5BC724-756A-4777-8D83-3CD9AFD194E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6FC4DE-2AB7-4E43-BFBA-6FF436D9BAD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ABCCFF-F409-4BF2-9883-91BA170BFEE8}"/>
              </a:ext>
            </a:extLst>
          </p:cNvPr>
          <p:cNvSpPr>
            <a:spLocks noGrp="1"/>
          </p:cNvSpPr>
          <p:nvPr>
            <p:ph type="dt" sz="half" idx="10"/>
          </p:nvPr>
        </p:nvSpPr>
        <p:spPr>
          <a:xfrm>
            <a:off x="838200" y="6356350"/>
            <a:ext cx="2743200" cy="365125"/>
          </a:xfrm>
          <a:prstGeom prst="rect">
            <a:avLst/>
          </a:prstGeom>
        </p:spPr>
        <p:txBody>
          <a:bodyPr/>
          <a:lstStyle/>
          <a:p>
            <a:fld id="{688D0FB8-1337-47B8-BF66-0058D3B11671}" type="datetime1">
              <a:rPr lang="en-US" smtClean="0"/>
              <a:t>7/19/2024</a:t>
            </a:fld>
            <a:endParaRPr lang="en-US"/>
          </a:p>
        </p:txBody>
      </p:sp>
      <p:sp>
        <p:nvSpPr>
          <p:cNvPr id="6" name="Footer Placeholder 5">
            <a:extLst>
              <a:ext uri="{FF2B5EF4-FFF2-40B4-BE49-F238E27FC236}">
                <a16:creationId xmlns:a16="http://schemas.microsoft.com/office/drawing/2014/main" id="{51082A71-7516-408D-862B-A5F340412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D613D0-7994-4BCE-AE17-12E991FEC0D1}"/>
              </a:ext>
            </a:extLst>
          </p:cNvPr>
          <p:cNvSpPr>
            <a:spLocks noGrp="1"/>
          </p:cNvSpPr>
          <p:nvPr>
            <p:ph type="sldNum" sz="quarter" idx="12"/>
          </p:nvPr>
        </p:nvSpPr>
        <p:spPr/>
        <p:txBody>
          <a:bodyPr/>
          <a:lstStyle/>
          <a:p>
            <a:fld id="{5EE24C92-1265-4741-8F9F-404A15D9386E}" type="slidenum">
              <a:rPr lang="en-US" smtClean="0"/>
              <a:t>‹#›</a:t>
            </a:fld>
            <a:endParaRPr lang="en-US" dirty="0"/>
          </a:p>
        </p:txBody>
      </p:sp>
    </p:spTree>
    <p:extLst>
      <p:ext uri="{BB962C8B-B14F-4D97-AF65-F5344CB8AC3E}">
        <p14:creationId xmlns:p14="http://schemas.microsoft.com/office/powerpoint/2010/main" val="283721495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CC53-ADBE-4538-BDCF-8A6C0C0746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A37BC3-80C1-40A0-B8BD-B9E9F56423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9B7EDB-C158-4B0F-AC48-1D7DE7DC80D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7E96D1-3002-4810-98AF-A275B63346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DDBB9A-2C9B-4E96-9E5C-6C3BE644980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B99CCF-14FE-46E4-AEF3-3520D661AC00}"/>
              </a:ext>
            </a:extLst>
          </p:cNvPr>
          <p:cNvSpPr>
            <a:spLocks noGrp="1"/>
          </p:cNvSpPr>
          <p:nvPr>
            <p:ph type="dt" sz="half" idx="10"/>
          </p:nvPr>
        </p:nvSpPr>
        <p:spPr>
          <a:xfrm>
            <a:off x="838200" y="6356350"/>
            <a:ext cx="2743200" cy="365125"/>
          </a:xfrm>
          <a:prstGeom prst="rect">
            <a:avLst/>
          </a:prstGeom>
        </p:spPr>
        <p:txBody>
          <a:bodyPr/>
          <a:lstStyle/>
          <a:p>
            <a:fld id="{FF377B01-5284-4590-B12F-00E62E88F627}" type="datetime1">
              <a:rPr lang="en-US" smtClean="0"/>
              <a:t>7/19/2024</a:t>
            </a:fld>
            <a:endParaRPr lang="en-US"/>
          </a:p>
        </p:txBody>
      </p:sp>
      <p:sp>
        <p:nvSpPr>
          <p:cNvPr id="8" name="Footer Placeholder 7">
            <a:extLst>
              <a:ext uri="{FF2B5EF4-FFF2-40B4-BE49-F238E27FC236}">
                <a16:creationId xmlns:a16="http://schemas.microsoft.com/office/drawing/2014/main" id="{F58493FD-6F8C-4BED-896C-CBA26D0E96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AF6D6A-EFFC-4E81-9BDD-C595B6C90E29}"/>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15560757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16566-0B23-4F08-ACF0-2DDFF54A4B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396B25-2A2B-41A7-AF6D-57D5055F1B03}"/>
              </a:ext>
            </a:extLst>
          </p:cNvPr>
          <p:cNvSpPr>
            <a:spLocks noGrp="1"/>
          </p:cNvSpPr>
          <p:nvPr>
            <p:ph type="dt" sz="half" idx="10"/>
          </p:nvPr>
        </p:nvSpPr>
        <p:spPr>
          <a:xfrm>
            <a:off x="838200" y="6356350"/>
            <a:ext cx="2743200" cy="365125"/>
          </a:xfrm>
          <a:prstGeom prst="rect">
            <a:avLst/>
          </a:prstGeom>
        </p:spPr>
        <p:txBody>
          <a:bodyPr/>
          <a:lstStyle/>
          <a:p>
            <a:fld id="{3AD321F2-AD28-4F21-91DD-B2D6976C4C74}" type="datetime1">
              <a:rPr lang="en-US" smtClean="0"/>
              <a:t>7/19/2024</a:t>
            </a:fld>
            <a:endParaRPr lang="en-US"/>
          </a:p>
        </p:txBody>
      </p:sp>
      <p:sp>
        <p:nvSpPr>
          <p:cNvPr id="4" name="Footer Placeholder 3">
            <a:extLst>
              <a:ext uri="{FF2B5EF4-FFF2-40B4-BE49-F238E27FC236}">
                <a16:creationId xmlns:a16="http://schemas.microsoft.com/office/drawing/2014/main" id="{6CF5C9F0-C082-4566-AEB4-F08316DEFB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4F48D6-A9E0-485D-BA28-15D5DACAE6D4}"/>
              </a:ext>
            </a:extLst>
          </p:cNvPr>
          <p:cNvSpPr>
            <a:spLocks noGrp="1"/>
          </p:cNvSpPr>
          <p:nvPr>
            <p:ph type="sldNum" sz="quarter" idx="12"/>
          </p:nvPr>
        </p:nvSpPr>
        <p:spPr/>
        <p:txBody>
          <a:bodyPr/>
          <a:lstStyle/>
          <a:p>
            <a:fld id="{5EE24C92-1265-4741-8F9F-404A15D9386E}" type="slidenum">
              <a:rPr lang="en-US" smtClean="0"/>
              <a:t>‹#›</a:t>
            </a:fld>
            <a:endParaRPr lang="en-US" dirty="0"/>
          </a:p>
        </p:txBody>
      </p:sp>
    </p:spTree>
    <p:extLst>
      <p:ext uri="{BB962C8B-B14F-4D97-AF65-F5344CB8AC3E}">
        <p14:creationId xmlns:p14="http://schemas.microsoft.com/office/powerpoint/2010/main" val="7800219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92526D-307A-4059-80C4-1413758A2DF6}"/>
              </a:ext>
            </a:extLst>
          </p:cNvPr>
          <p:cNvSpPr>
            <a:spLocks noGrp="1"/>
          </p:cNvSpPr>
          <p:nvPr>
            <p:ph type="dt" sz="half" idx="10"/>
          </p:nvPr>
        </p:nvSpPr>
        <p:spPr>
          <a:xfrm>
            <a:off x="838200" y="6356350"/>
            <a:ext cx="2743200" cy="365125"/>
          </a:xfrm>
          <a:prstGeom prst="rect">
            <a:avLst/>
          </a:prstGeom>
        </p:spPr>
        <p:txBody>
          <a:bodyPr/>
          <a:lstStyle/>
          <a:p>
            <a:fld id="{7E5E41DD-2FDF-49C7-841C-F09EE8273A30}" type="datetime1">
              <a:rPr lang="en-US" smtClean="0"/>
              <a:t>7/19/2024</a:t>
            </a:fld>
            <a:endParaRPr lang="en-US"/>
          </a:p>
        </p:txBody>
      </p:sp>
      <p:sp>
        <p:nvSpPr>
          <p:cNvPr id="3" name="Footer Placeholder 2">
            <a:extLst>
              <a:ext uri="{FF2B5EF4-FFF2-40B4-BE49-F238E27FC236}">
                <a16:creationId xmlns:a16="http://schemas.microsoft.com/office/drawing/2014/main" id="{90E1822F-3DE8-45A0-9F67-6061DB1F88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21B196-D439-43FF-B35C-F9A301B0338A}"/>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15214485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350E-3F73-4F95-89B8-BF9D660E0D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FCE4F2-B1FE-4665-B99F-04C8EBAAC3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51F0C4-D797-433C-B73A-9C3B4D1BAC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C3DABF-2DE9-4FD5-B4A8-5E200B9876FD}"/>
              </a:ext>
            </a:extLst>
          </p:cNvPr>
          <p:cNvSpPr>
            <a:spLocks noGrp="1"/>
          </p:cNvSpPr>
          <p:nvPr>
            <p:ph type="dt" sz="half" idx="10"/>
          </p:nvPr>
        </p:nvSpPr>
        <p:spPr>
          <a:xfrm>
            <a:off x="838200" y="6356350"/>
            <a:ext cx="2743200" cy="365125"/>
          </a:xfrm>
          <a:prstGeom prst="rect">
            <a:avLst/>
          </a:prstGeom>
        </p:spPr>
        <p:txBody>
          <a:bodyPr/>
          <a:lstStyle/>
          <a:p>
            <a:fld id="{37F2BC16-C510-44EE-8F90-B2E758E5399F}" type="datetime1">
              <a:rPr lang="en-US" smtClean="0"/>
              <a:t>7/19/2024</a:t>
            </a:fld>
            <a:endParaRPr lang="en-US"/>
          </a:p>
        </p:txBody>
      </p:sp>
      <p:sp>
        <p:nvSpPr>
          <p:cNvPr id="6" name="Footer Placeholder 5">
            <a:extLst>
              <a:ext uri="{FF2B5EF4-FFF2-40B4-BE49-F238E27FC236}">
                <a16:creationId xmlns:a16="http://schemas.microsoft.com/office/drawing/2014/main" id="{81732E28-C4D1-4761-BD12-20FBE946DA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0CF5A0-DC82-4F6C-8E49-2C9987C4F0BF}"/>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39377815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47410-9CC3-4CD7-A18A-2A1FBD8F76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617FFE-99AB-4F61-A4A2-7D7A5832CF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7EFC75-BA25-436F-A339-F8970D50B9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4AE525-9C27-44A4-ADC4-FEBFF450393E}"/>
              </a:ext>
            </a:extLst>
          </p:cNvPr>
          <p:cNvSpPr>
            <a:spLocks noGrp="1"/>
          </p:cNvSpPr>
          <p:nvPr>
            <p:ph type="dt" sz="half" idx="10"/>
          </p:nvPr>
        </p:nvSpPr>
        <p:spPr>
          <a:xfrm>
            <a:off x="838200" y="6356350"/>
            <a:ext cx="2743200" cy="365125"/>
          </a:xfrm>
          <a:prstGeom prst="rect">
            <a:avLst/>
          </a:prstGeom>
        </p:spPr>
        <p:txBody>
          <a:bodyPr/>
          <a:lstStyle/>
          <a:p>
            <a:fld id="{5A61A39A-7628-4B01-878E-314D18095752}" type="datetime1">
              <a:rPr lang="en-US" smtClean="0"/>
              <a:t>7/19/2024</a:t>
            </a:fld>
            <a:endParaRPr lang="en-US"/>
          </a:p>
        </p:txBody>
      </p:sp>
      <p:sp>
        <p:nvSpPr>
          <p:cNvPr id="6" name="Footer Placeholder 5">
            <a:extLst>
              <a:ext uri="{FF2B5EF4-FFF2-40B4-BE49-F238E27FC236}">
                <a16:creationId xmlns:a16="http://schemas.microsoft.com/office/drawing/2014/main" id="{0CA2E2F3-7DBB-4D25-9537-D2D24B0DBB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77A639-0697-4DE3-8BE3-94C24D6FDF6E}"/>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31362374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F972D6-1319-4F4E-A35B-D719D3F5F86B}"/>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4385C812-25A0-4E40-A6AB-B4A290A63150}"/>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pic>
        <p:nvPicPr>
          <p:cNvPr id="10" name="Picture 9">
            <a:extLst>
              <a:ext uri="{FF2B5EF4-FFF2-40B4-BE49-F238E27FC236}">
                <a16:creationId xmlns:a16="http://schemas.microsoft.com/office/drawing/2014/main" id="{6591E89A-F8E2-4201-95AC-F9DBA9C318FE}"/>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11" name="Freeform 6">
            <a:extLst>
              <a:ext uri="{FF2B5EF4-FFF2-40B4-BE49-F238E27FC236}">
                <a16:creationId xmlns:a16="http://schemas.microsoft.com/office/drawing/2014/main" id="{BE728FAA-6989-49E4-827F-768285FCB943}"/>
              </a:ext>
            </a:extLst>
          </p:cNvPr>
          <p:cNvSpPr/>
          <p:nvPr userDrawn="1"/>
        </p:nvSpPr>
        <p:spPr>
          <a:xfrm>
            <a:off x="10974189" y="6344015"/>
            <a:ext cx="466090" cy="431923"/>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
        <p:nvSpPr>
          <p:cNvPr id="2" name="Title Placeholder 1">
            <a:extLst>
              <a:ext uri="{FF2B5EF4-FFF2-40B4-BE49-F238E27FC236}">
                <a16:creationId xmlns:a16="http://schemas.microsoft.com/office/drawing/2014/main" id="{E1BAA08C-8FDB-46C4-8ADC-9425CB5F29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9C7012-56A5-4A5F-AE60-B293BCF52C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8782B0E-0FEF-49F7-B246-1C5E6D54C82D}"/>
              </a:ext>
            </a:extLst>
          </p:cNvPr>
          <p:cNvSpPr>
            <a:spLocks noGrp="1"/>
          </p:cNvSpPr>
          <p:nvPr>
            <p:ph type="ftr" sz="quarter" idx="3"/>
          </p:nvPr>
        </p:nvSpPr>
        <p:spPr>
          <a:xfrm>
            <a:off x="3880338" y="6356350"/>
            <a:ext cx="427306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9E8069-45EF-4F1D-8025-75594D26DC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EE24C92-1265-4741-8F9F-404A15D9386E}" type="slidenum">
              <a:rPr lang="en-US" smtClean="0"/>
              <a:pPr/>
              <a:t>‹#›</a:t>
            </a:fld>
            <a:endParaRPr lang="en-US" dirty="0"/>
          </a:p>
        </p:txBody>
      </p:sp>
    </p:spTree>
    <p:extLst>
      <p:ext uri="{BB962C8B-B14F-4D97-AF65-F5344CB8AC3E}">
        <p14:creationId xmlns:p14="http://schemas.microsoft.com/office/powerpoint/2010/main" val="489635555"/>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77.emf"/></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p:nvPr>
        </p:nvSpPr>
        <p:spPr>
          <a:xfrm>
            <a:off x="1485477" y="3081897"/>
            <a:ext cx="9221045" cy="694207"/>
          </a:xfrm>
          <a:prstGeom prst="rect">
            <a:avLst/>
          </a:prstGeom>
        </p:spPr>
        <p:txBody>
          <a:bodyPr vert="horz" wrap="square" lIns="0" tIns="16933" rIns="0" bIns="0" rtlCol="0" anchor="ctr">
            <a:spAutoFit/>
          </a:bodyPr>
          <a:lstStyle/>
          <a:p>
            <a:pPr marL="16933" algn="ctr">
              <a:lnSpc>
                <a:spcPct val="100000"/>
              </a:lnSpc>
              <a:spcBef>
                <a:spcPts val="133"/>
              </a:spcBef>
            </a:pPr>
            <a:r>
              <a:rPr lang="en-GB" dirty="0">
                <a:latin typeface="Poppins" panose="00000500000000000000" pitchFamily="2" charset="0"/>
                <a:cs typeface="Poppins" panose="00000500000000000000" pitchFamily="2" charset="0"/>
              </a:rPr>
              <a:t>Data Wrangling with Pandas II</a:t>
            </a:r>
            <a:endParaRPr dirty="0">
              <a:latin typeface="Poppins" panose="00000500000000000000" pitchFamily="2" charset="0"/>
              <a:cs typeface="Poppins" panose="00000500000000000000" pitchFamily="2" charset="0"/>
            </a:endParaRPr>
          </a:p>
        </p:txBody>
      </p:sp>
      <p:sp>
        <p:nvSpPr>
          <p:cNvPr id="3" name="TextBox 2">
            <a:extLst>
              <a:ext uri="{FF2B5EF4-FFF2-40B4-BE49-F238E27FC236}">
                <a16:creationId xmlns:a16="http://schemas.microsoft.com/office/drawing/2014/main" id="{50621858-7F18-0D45-1BCB-689905658EE4}"/>
              </a:ext>
            </a:extLst>
          </p:cNvPr>
          <p:cNvSpPr txBox="1"/>
          <p:nvPr/>
        </p:nvSpPr>
        <p:spPr>
          <a:xfrm>
            <a:off x="1487559" y="6322814"/>
            <a:ext cx="2576441" cy="369332"/>
          </a:xfrm>
          <a:prstGeom prst="rect">
            <a:avLst/>
          </a:prstGeom>
          <a:solidFill>
            <a:schemeClr val="accent1">
              <a:lumMod val="75000"/>
            </a:schemeClr>
          </a:solidFill>
        </p:spPr>
        <p:txBody>
          <a:bodyPr wrap="square">
            <a:spAutoFit/>
          </a:bodyPr>
          <a:lstStyle/>
          <a:p>
            <a:pPr algn="ctr"/>
            <a:r>
              <a:rPr lang="en-GB" dirty="0">
                <a:solidFill>
                  <a:srgbClr val="FFF9E7"/>
                </a:solidFill>
              </a:rPr>
              <a:t>20/07/2024</a:t>
            </a:r>
          </a:p>
        </p:txBody>
      </p:sp>
      <p:sp>
        <p:nvSpPr>
          <p:cNvPr id="2" name="Slide Number Placeholder 1">
            <a:extLst>
              <a:ext uri="{FF2B5EF4-FFF2-40B4-BE49-F238E27FC236}">
                <a16:creationId xmlns:a16="http://schemas.microsoft.com/office/drawing/2014/main" id="{E0084262-1F50-E234-95D8-FD76A1B93816}"/>
              </a:ext>
            </a:extLst>
          </p:cNvPr>
          <p:cNvSpPr>
            <a:spLocks noGrp="1"/>
          </p:cNvSpPr>
          <p:nvPr>
            <p:ph type="sldNum" sz="quarter" idx="12"/>
          </p:nvPr>
        </p:nvSpPr>
        <p:spPr/>
        <p:txBody>
          <a:bodyPr/>
          <a:lstStyle/>
          <a:p>
            <a:fld id="{5EE24C92-1265-4741-8F9F-404A15D9386E}" type="slidenum">
              <a:rPr lang="en-US" smtClean="0"/>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Reordering, Reindexing, &amp; Sorting Data</a:t>
            </a: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10</a:t>
            </a:fld>
            <a:endParaRPr lang="en-US"/>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922731"/>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Sometimes, we don't care too much about the numeric index, but we would like to use one (or more) of the other columns as the index instead. In this case, we can use the </a:t>
            </a:r>
            <a:r>
              <a:rPr lang="en-US" sz="1733" spc="27" dirty="0" err="1">
                <a:solidFill>
                  <a:schemeClr val="accent1"/>
                </a:solidFill>
                <a:latin typeface="Poppins Light" panose="00000400000000000000" pitchFamily="2" charset="0"/>
                <a:cs typeface="Poppins Light" panose="00000400000000000000" pitchFamily="2" charset="0"/>
              </a:rPr>
              <a:t>set_index</a:t>
            </a:r>
            <a:r>
              <a:rPr lang="en-US" sz="1733" spc="27" dirty="0">
                <a:solidFill>
                  <a:schemeClr val="accent1"/>
                </a:solidFill>
                <a:latin typeface="Poppins Light" panose="00000400000000000000" pitchFamily="2" charset="0"/>
                <a:cs typeface="Poppins Light" panose="00000400000000000000" pitchFamily="2" charset="0"/>
              </a:rPr>
              <a:t>() </a:t>
            </a:r>
            <a:r>
              <a:rPr lang="en-US" sz="1733" spc="27" dirty="0">
                <a:solidFill>
                  <a:srgbClr val="595959"/>
                </a:solidFill>
                <a:latin typeface="Poppins Light" panose="00000400000000000000" pitchFamily="2" charset="0"/>
                <a:cs typeface="Poppins Light" panose="00000400000000000000" pitchFamily="2" charset="0"/>
              </a:rPr>
              <a:t>method. Let's set the date column as our index:</a:t>
            </a:r>
          </a:p>
        </p:txBody>
      </p:sp>
      <p:pic>
        <p:nvPicPr>
          <p:cNvPr id="6" name="Picture 5">
            <a:extLst>
              <a:ext uri="{FF2B5EF4-FFF2-40B4-BE49-F238E27FC236}">
                <a16:creationId xmlns:a16="http://schemas.microsoft.com/office/drawing/2014/main" id="{29B90FF7-24AD-891A-83AF-6727B532420B}"/>
              </a:ext>
            </a:extLst>
          </p:cNvPr>
          <p:cNvPicPr>
            <a:picLocks noChangeAspect="1"/>
          </p:cNvPicPr>
          <p:nvPr/>
        </p:nvPicPr>
        <p:blipFill>
          <a:blip r:embed="rId2"/>
          <a:stretch>
            <a:fillRect/>
          </a:stretch>
        </p:blipFill>
        <p:spPr>
          <a:xfrm>
            <a:off x="2481262" y="2786455"/>
            <a:ext cx="7229475" cy="533400"/>
          </a:xfrm>
          <a:prstGeom prst="rect">
            <a:avLst/>
          </a:prstGeom>
        </p:spPr>
      </p:pic>
      <p:pic>
        <p:nvPicPr>
          <p:cNvPr id="9" name="Picture 8">
            <a:extLst>
              <a:ext uri="{FF2B5EF4-FFF2-40B4-BE49-F238E27FC236}">
                <a16:creationId xmlns:a16="http://schemas.microsoft.com/office/drawing/2014/main" id="{ECA10D25-2067-42B8-96DC-DA652BA7C780}"/>
              </a:ext>
            </a:extLst>
          </p:cNvPr>
          <p:cNvPicPr>
            <a:picLocks noChangeAspect="1"/>
          </p:cNvPicPr>
          <p:nvPr/>
        </p:nvPicPr>
        <p:blipFill>
          <a:blip r:embed="rId3"/>
          <a:stretch>
            <a:fillRect/>
          </a:stretch>
        </p:blipFill>
        <p:spPr>
          <a:xfrm>
            <a:off x="1892260" y="3538146"/>
            <a:ext cx="9021802" cy="2737850"/>
          </a:xfrm>
          <a:prstGeom prst="rect">
            <a:avLst/>
          </a:prstGeom>
        </p:spPr>
      </p:pic>
      <p:sp>
        <p:nvSpPr>
          <p:cNvPr id="11" name="Rectangle 10">
            <a:extLst>
              <a:ext uri="{FF2B5EF4-FFF2-40B4-BE49-F238E27FC236}">
                <a16:creationId xmlns:a16="http://schemas.microsoft.com/office/drawing/2014/main" id="{488B9790-F40F-1AC2-8968-AA07E9F4E90C}"/>
              </a:ext>
            </a:extLst>
          </p:cNvPr>
          <p:cNvSpPr/>
          <p:nvPr/>
        </p:nvSpPr>
        <p:spPr>
          <a:xfrm>
            <a:off x="1955260" y="3910518"/>
            <a:ext cx="1128408" cy="23654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80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Reordering, Reindexing, &amp; Sorting Data</a:t>
            </a: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11</a:t>
            </a:fld>
            <a:endParaRPr lang="en-US"/>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616045"/>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Setting the index to a datetime lets us take advantage of datetime slicing and indexing:</a:t>
            </a:r>
          </a:p>
        </p:txBody>
      </p:sp>
      <p:pic>
        <p:nvPicPr>
          <p:cNvPr id="7" name="Picture 6">
            <a:extLst>
              <a:ext uri="{FF2B5EF4-FFF2-40B4-BE49-F238E27FC236}">
                <a16:creationId xmlns:a16="http://schemas.microsoft.com/office/drawing/2014/main" id="{F7E4078F-50F3-9536-D229-C39EEE1D8EC2}"/>
              </a:ext>
            </a:extLst>
          </p:cNvPr>
          <p:cNvPicPr>
            <a:picLocks noChangeAspect="1"/>
          </p:cNvPicPr>
          <p:nvPr/>
        </p:nvPicPr>
        <p:blipFill>
          <a:blip r:embed="rId2"/>
          <a:stretch>
            <a:fillRect/>
          </a:stretch>
        </p:blipFill>
        <p:spPr>
          <a:xfrm>
            <a:off x="2490787" y="2323479"/>
            <a:ext cx="7210425" cy="361950"/>
          </a:xfrm>
          <a:prstGeom prst="rect">
            <a:avLst/>
          </a:prstGeom>
        </p:spPr>
      </p:pic>
      <p:pic>
        <p:nvPicPr>
          <p:cNvPr id="10" name="Picture 9">
            <a:extLst>
              <a:ext uri="{FF2B5EF4-FFF2-40B4-BE49-F238E27FC236}">
                <a16:creationId xmlns:a16="http://schemas.microsoft.com/office/drawing/2014/main" id="{2965FE29-7C65-121C-217C-95F1DD68C783}"/>
              </a:ext>
            </a:extLst>
          </p:cNvPr>
          <p:cNvPicPr>
            <a:picLocks noChangeAspect="1"/>
          </p:cNvPicPr>
          <p:nvPr/>
        </p:nvPicPr>
        <p:blipFill>
          <a:blip r:embed="rId3"/>
          <a:stretch>
            <a:fillRect/>
          </a:stretch>
        </p:blipFill>
        <p:spPr>
          <a:xfrm>
            <a:off x="1365339" y="2909693"/>
            <a:ext cx="9461322" cy="3366303"/>
          </a:xfrm>
          <a:prstGeom prst="rect">
            <a:avLst/>
          </a:prstGeom>
        </p:spPr>
      </p:pic>
      <p:sp>
        <p:nvSpPr>
          <p:cNvPr id="12" name="Rectangle 11">
            <a:extLst>
              <a:ext uri="{FF2B5EF4-FFF2-40B4-BE49-F238E27FC236}">
                <a16:creationId xmlns:a16="http://schemas.microsoft.com/office/drawing/2014/main" id="{BFD5FE50-5331-6D2E-30A7-9BD9113F398B}"/>
              </a:ext>
            </a:extLst>
          </p:cNvPr>
          <p:cNvSpPr/>
          <p:nvPr/>
        </p:nvSpPr>
        <p:spPr>
          <a:xfrm>
            <a:off x="3404681" y="2393004"/>
            <a:ext cx="2691318" cy="21400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037CA0-A332-AAA3-7348-8DC6164A1B35}"/>
              </a:ext>
            </a:extLst>
          </p:cNvPr>
          <p:cNvSpPr/>
          <p:nvPr/>
        </p:nvSpPr>
        <p:spPr>
          <a:xfrm>
            <a:off x="1384795" y="3814244"/>
            <a:ext cx="1125448" cy="2227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472ACCE-95E2-CFAD-2859-9E4A5BF5FBE3}"/>
              </a:ext>
            </a:extLst>
          </p:cNvPr>
          <p:cNvSpPr/>
          <p:nvPr/>
        </p:nvSpPr>
        <p:spPr>
          <a:xfrm>
            <a:off x="1395029" y="5939917"/>
            <a:ext cx="1125448" cy="2227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BA73120-DB3E-32AA-DAA8-FA1AE02CBE35}"/>
              </a:ext>
            </a:extLst>
          </p:cNvPr>
          <p:cNvSpPr txBox="1"/>
          <p:nvPr/>
        </p:nvSpPr>
        <p:spPr>
          <a:xfrm>
            <a:off x="3882762" y="2033995"/>
            <a:ext cx="1735155" cy="359009"/>
          </a:xfrm>
          <a:prstGeom prst="rect">
            <a:avLst/>
          </a:prstGeom>
          <a:noFill/>
        </p:spPr>
        <p:txBody>
          <a:bodyPr wrap="none" rtlCol="0">
            <a:spAutoFit/>
          </a:bodyPr>
          <a:lstStyle/>
          <a:p>
            <a:r>
              <a:rPr lang="en-US" sz="1733" spc="27" dirty="0">
                <a:solidFill>
                  <a:srgbClr val="FF0000"/>
                </a:solidFill>
                <a:latin typeface="Poppins Light" panose="00000400000000000000" pitchFamily="2" charset="0"/>
                <a:cs typeface="Poppins Light" panose="00000400000000000000" pitchFamily="2" charset="0"/>
              </a:rPr>
              <a:t>Both Inclusive</a:t>
            </a:r>
          </a:p>
        </p:txBody>
      </p:sp>
    </p:spTree>
    <p:extLst>
      <p:ext uri="{BB962C8B-B14F-4D97-AF65-F5344CB8AC3E}">
        <p14:creationId xmlns:p14="http://schemas.microsoft.com/office/powerpoint/2010/main" val="375940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Reordering, Reindexing, &amp; Sorting Data</a:t>
            </a: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12</a:t>
            </a:fld>
            <a:endParaRPr lang="en-US"/>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309358"/>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We can use the </a:t>
            </a:r>
            <a:r>
              <a:rPr lang="en-US" sz="1733" spc="27" dirty="0" err="1">
                <a:solidFill>
                  <a:schemeClr val="accent1"/>
                </a:solidFill>
                <a:latin typeface="Poppins Light" panose="00000400000000000000" pitchFamily="2" charset="0"/>
                <a:cs typeface="Poppins Light" panose="00000400000000000000" pitchFamily="2" charset="0"/>
              </a:rPr>
              <a:t>reset_index</a:t>
            </a:r>
            <a:r>
              <a:rPr lang="en-US" sz="1733" spc="27" dirty="0">
                <a:solidFill>
                  <a:schemeClr val="accent1"/>
                </a:solidFill>
                <a:latin typeface="Poppins Light" panose="00000400000000000000" pitchFamily="2" charset="0"/>
                <a:cs typeface="Poppins Light" panose="00000400000000000000" pitchFamily="2" charset="0"/>
              </a:rPr>
              <a:t>() </a:t>
            </a:r>
            <a:r>
              <a:rPr lang="en-US" sz="1733" spc="27" dirty="0">
                <a:solidFill>
                  <a:srgbClr val="595959"/>
                </a:solidFill>
                <a:latin typeface="Poppins Light" panose="00000400000000000000" pitchFamily="2" charset="0"/>
                <a:cs typeface="Poppins Light" panose="00000400000000000000" pitchFamily="2" charset="0"/>
              </a:rPr>
              <a:t>method to restore the date column:</a:t>
            </a:r>
          </a:p>
        </p:txBody>
      </p:sp>
      <p:pic>
        <p:nvPicPr>
          <p:cNvPr id="6" name="Picture 5">
            <a:extLst>
              <a:ext uri="{FF2B5EF4-FFF2-40B4-BE49-F238E27FC236}">
                <a16:creationId xmlns:a16="http://schemas.microsoft.com/office/drawing/2014/main" id="{2BF6B585-EDFA-5E00-0EBA-F15AE2CBE1F0}"/>
              </a:ext>
            </a:extLst>
          </p:cNvPr>
          <p:cNvPicPr>
            <a:picLocks noChangeAspect="1"/>
          </p:cNvPicPr>
          <p:nvPr/>
        </p:nvPicPr>
        <p:blipFill>
          <a:blip r:embed="rId2"/>
          <a:stretch>
            <a:fillRect/>
          </a:stretch>
        </p:blipFill>
        <p:spPr>
          <a:xfrm>
            <a:off x="2471737" y="2031079"/>
            <a:ext cx="7248525" cy="333375"/>
          </a:xfrm>
          <a:prstGeom prst="rect">
            <a:avLst/>
          </a:prstGeom>
        </p:spPr>
      </p:pic>
      <p:pic>
        <p:nvPicPr>
          <p:cNvPr id="9" name="Picture 8">
            <a:extLst>
              <a:ext uri="{FF2B5EF4-FFF2-40B4-BE49-F238E27FC236}">
                <a16:creationId xmlns:a16="http://schemas.microsoft.com/office/drawing/2014/main" id="{C6F18978-EF7D-4E83-39D0-A6D29241CE87}"/>
              </a:ext>
            </a:extLst>
          </p:cNvPr>
          <p:cNvPicPr>
            <a:picLocks noChangeAspect="1"/>
          </p:cNvPicPr>
          <p:nvPr/>
        </p:nvPicPr>
        <p:blipFill>
          <a:blip r:embed="rId3"/>
          <a:stretch>
            <a:fillRect/>
          </a:stretch>
        </p:blipFill>
        <p:spPr>
          <a:xfrm>
            <a:off x="480810" y="2603005"/>
            <a:ext cx="11230377" cy="3437106"/>
          </a:xfrm>
          <a:prstGeom prst="rect">
            <a:avLst/>
          </a:prstGeom>
        </p:spPr>
      </p:pic>
      <p:sp>
        <p:nvSpPr>
          <p:cNvPr id="11" name="Rectangle 10">
            <a:extLst>
              <a:ext uri="{FF2B5EF4-FFF2-40B4-BE49-F238E27FC236}">
                <a16:creationId xmlns:a16="http://schemas.microsoft.com/office/drawing/2014/main" id="{6618FCC6-0F73-2F88-8F6B-C9D33D44A8A5}"/>
              </a:ext>
            </a:extLst>
          </p:cNvPr>
          <p:cNvSpPr/>
          <p:nvPr/>
        </p:nvSpPr>
        <p:spPr>
          <a:xfrm>
            <a:off x="476655" y="3122579"/>
            <a:ext cx="369651" cy="28307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7E31371-C1A3-740D-7D5E-801CAE3AD4F9}"/>
              </a:ext>
            </a:extLst>
          </p:cNvPr>
          <p:cNvSpPr/>
          <p:nvPr/>
        </p:nvSpPr>
        <p:spPr>
          <a:xfrm>
            <a:off x="933856" y="2603004"/>
            <a:ext cx="1128408" cy="335032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326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Reshaping Data</a:t>
            </a: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13</a:t>
            </a:fld>
            <a:endParaRPr lang="en-US"/>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2187949"/>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Sometimes, we need to be able to </a:t>
            </a:r>
            <a:r>
              <a:rPr lang="en-US" sz="1733" spc="27" dirty="0">
                <a:solidFill>
                  <a:schemeClr val="accent1"/>
                </a:solidFill>
                <a:latin typeface="Poppins Light" panose="00000400000000000000" pitchFamily="2" charset="0"/>
                <a:cs typeface="Poppins Light" panose="00000400000000000000" pitchFamily="2" charset="0"/>
              </a:rPr>
              <a:t>restructure</a:t>
            </a:r>
            <a:r>
              <a:rPr lang="en-US" sz="1733" spc="27" dirty="0">
                <a:solidFill>
                  <a:srgbClr val="595959"/>
                </a:solidFill>
                <a:latin typeface="Poppins Light" panose="00000400000000000000" pitchFamily="2" charset="0"/>
                <a:cs typeface="Poppins Light" panose="00000400000000000000" pitchFamily="2" charset="0"/>
              </a:rPr>
              <a:t> data into both </a:t>
            </a:r>
            <a:r>
              <a:rPr lang="en-US" sz="1733" spc="27" dirty="0">
                <a:solidFill>
                  <a:schemeClr val="accent1"/>
                </a:solidFill>
                <a:latin typeface="Poppins Light" panose="00000400000000000000" pitchFamily="2" charset="0"/>
                <a:cs typeface="Poppins Light" panose="00000400000000000000" pitchFamily="2" charset="0"/>
              </a:rPr>
              <a:t>wide</a:t>
            </a:r>
            <a:r>
              <a:rPr lang="en-US" sz="1733" spc="27" dirty="0">
                <a:solidFill>
                  <a:srgbClr val="595959"/>
                </a:solidFill>
                <a:latin typeface="Poppins Light" panose="00000400000000000000" pitchFamily="2" charset="0"/>
                <a:cs typeface="Poppins Light" panose="00000400000000000000" pitchFamily="2" charset="0"/>
              </a:rPr>
              <a:t> and </a:t>
            </a:r>
            <a:r>
              <a:rPr lang="en-US" sz="1733" spc="27" dirty="0">
                <a:solidFill>
                  <a:schemeClr val="accent1"/>
                </a:solidFill>
                <a:latin typeface="Poppins Light" panose="00000400000000000000" pitchFamily="2" charset="0"/>
                <a:cs typeface="Poppins Light" panose="00000400000000000000" pitchFamily="2" charset="0"/>
              </a:rPr>
              <a:t>long</a:t>
            </a:r>
            <a:r>
              <a:rPr lang="en-US" sz="1733" spc="27" dirty="0">
                <a:solidFill>
                  <a:srgbClr val="595959"/>
                </a:solidFill>
                <a:latin typeface="Poppins Light" panose="00000400000000000000" pitchFamily="2" charset="0"/>
                <a:cs typeface="Poppins Light" panose="00000400000000000000" pitchFamily="2" charset="0"/>
              </a:rPr>
              <a:t> formats, depending on the analysis we want to perform.</a:t>
            </a: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For many analyses, we will want </a:t>
            </a:r>
            <a:r>
              <a:rPr lang="en-US" sz="1733" spc="27" dirty="0">
                <a:solidFill>
                  <a:schemeClr val="accent1"/>
                </a:solidFill>
                <a:latin typeface="Poppins Light" panose="00000400000000000000" pitchFamily="2" charset="0"/>
                <a:cs typeface="Poppins Light" panose="00000400000000000000" pitchFamily="2" charset="0"/>
              </a:rPr>
              <a:t>wide</a:t>
            </a:r>
            <a:r>
              <a:rPr lang="en-US" sz="1733" spc="27" dirty="0">
                <a:solidFill>
                  <a:srgbClr val="595959"/>
                </a:solidFill>
                <a:latin typeface="Poppins Light" panose="00000400000000000000" pitchFamily="2" charset="0"/>
                <a:cs typeface="Poppins Light" panose="00000400000000000000" pitchFamily="2" charset="0"/>
              </a:rPr>
              <a:t> format data so that we can look at the summary statistics easily and share our results in that format.</a:t>
            </a:r>
          </a:p>
          <a:p>
            <a:pPr marL="16086" marR="6773">
              <a:lnSpc>
                <a:spcPct val="114999"/>
              </a:lnSpc>
              <a:spcBef>
                <a:spcPts val="133"/>
              </a:spcBef>
              <a:tabLst>
                <a:tab pos="453802" algn="l"/>
                <a:tab pos="454649" algn="l"/>
              </a:tabLst>
            </a:pPr>
            <a:endParaRPr lang="en-US" sz="1733" spc="27" dirty="0">
              <a:solidFill>
                <a:srgbClr val="595959"/>
              </a:solidFill>
              <a:latin typeface="Poppins Light" panose="00000400000000000000" pitchFamily="2" charset="0"/>
              <a:cs typeface="Poppins Light" panose="00000400000000000000" pitchFamily="2" charset="0"/>
            </a:endParaRP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However, this isn't always as black and white as going from long format to wide format or vice versa. Consider the following data:</a:t>
            </a:r>
          </a:p>
        </p:txBody>
      </p:sp>
      <p:pic>
        <p:nvPicPr>
          <p:cNvPr id="7" name="Picture 6">
            <a:extLst>
              <a:ext uri="{FF2B5EF4-FFF2-40B4-BE49-F238E27FC236}">
                <a16:creationId xmlns:a16="http://schemas.microsoft.com/office/drawing/2014/main" id="{670A93DC-1859-8BDF-943A-40AF2E097C83}"/>
              </a:ext>
            </a:extLst>
          </p:cNvPr>
          <p:cNvPicPr>
            <a:picLocks noChangeAspect="1"/>
          </p:cNvPicPr>
          <p:nvPr/>
        </p:nvPicPr>
        <p:blipFill>
          <a:blip r:embed="rId2"/>
          <a:stretch>
            <a:fillRect/>
          </a:stretch>
        </p:blipFill>
        <p:spPr>
          <a:xfrm>
            <a:off x="2052034" y="3908027"/>
            <a:ext cx="8087932" cy="2503251"/>
          </a:xfrm>
          <a:prstGeom prst="rect">
            <a:avLst/>
          </a:prstGeom>
        </p:spPr>
      </p:pic>
      <p:sp>
        <p:nvSpPr>
          <p:cNvPr id="8" name="Rectangle 7">
            <a:extLst>
              <a:ext uri="{FF2B5EF4-FFF2-40B4-BE49-F238E27FC236}">
                <a16:creationId xmlns:a16="http://schemas.microsoft.com/office/drawing/2014/main" id="{BA25E2E8-9DDE-F262-A7DC-377ACEE69ECA}"/>
              </a:ext>
            </a:extLst>
          </p:cNvPr>
          <p:cNvSpPr/>
          <p:nvPr/>
        </p:nvSpPr>
        <p:spPr>
          <a:xfrm>
            <a:off x="4250987" y="3908027"/>
            <a:ext cx="5888979" cy="25032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98FB069B-2CF5-7760-D83A-BD85651D74BB}"/>
              </a:ext>
            </a:extLst>
          </p:cNvPr>
          <p:cNvSpPr txBox="1"/>
          <p:nvPr/>
        </p:nvSpPr>
        <p:spPr>
          <a:xfrm>
            <a:off x="9242831" y="3578496"/>
            <a:ext cx="850051" cy="369332"/>
          </a:xfrm>
          <a:prstGeom prst="rect">
            <a:avLst/>
          </a:prstGeom>
          <a:noFill/>
        </p:spPr>
        <p:txBody>
          <a:bodyPr wrap="square" rtlCol="0">
            <a:spAutoFit/>
          </a:bodyPr>
          <a:lstStyle/>
          <a:p>
            <a:r>
              <a:rPr lang="en-US" sz="1733" spc="27" dirty="0">
                <a:solidFill>
                  <a:srgbClr val="FF0000"/>
                </a:solidFill>
                <a:latin typeface="Poppins Light" panose="00000400000000000000" pitchFamily="2" charset="0"/>
                <a:cs typeface="Poppins Light" panose="00000400000000000000" pitchFamily="2" charset="0"/>
              </a:rPr>
              <a:t>Wide</a:t>
            </a:r>
          </a:p>
        </p:txBody>
      </p:sp>
      <p:sp>
        <p:nvSpPr>
          <p:cNvPr id="13" name="Rectangle 12">
            <a:extLst>
              <a:ext uri="{FF2B5EF4-FFF2-40B4-BE49-F238E27FC236}">
                <a16:creationId xmlns:a16="http://schemas.microsoft.com/office/drawing/2014/main" id="{4169F278-2630-4F09-093D-469811F8E4FF}"/>
              </a:ext>
            </a:extLst>
          </p:cNvPr>
          <p:cNvSpPr/>
          <p:nvPr/>
        </p:nvSpPr>
        <p:spPr>
          <a:xfrm>
            <a:off x="2363821" y="3908027"/>
            <a:ext cx="778213" cy="2503251"/>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28680AD-A58E-6BB5-EFB5-190BD39E6A53}"/>
              </a:ext>
            </a:extLst>
          </p:cNvPr>
          <p:cNvSpPr txBox="1"/>
          <p:nvPr/>
        </p:nvSpPr>
        <p:spPr>
          <a:xfrm>
            <a:off x="2363821" y="3578496"/>
            <a:ext cx="850051" cy="369332"/>
          </a:xfrm>
          <a:prstGeom prst="rect">
            <a:avLst/>
          </a:prstGeom>
          <a:noFill/>
        </p:spPr>
        <p:txBody>
          <a:bodyPr wrap="square" rtlCol="0">
            <a:spAutoFit/>
          </a:bodyPr>
          <a:lstStyle/>
          <a:p>
            <a:r>
              <a:rPr lang="en-US" sz="1733" spc="27" dirty="0">
                <a:solidFill>
                  <a:srgbClr val="00B050"/>
                </a:solidFill>
                <a:latin typeface="Poppins Light" panose="00000400000000000000" pitchFamily="2" charset="0"/>
                <a:cs typeface="Poppins Light" panose="00000400000000000000" pitchFamily="2" charset="0"/>
              </a:rPr>
              <a:t>Long</a:t>
            </a:r>
          </a:p>
        </p:txBody>
      </p:sp>
    </p:spTree>
    <p:extLst>
      <p:ext uri="{BB962C8B-B14F-4D97-AF65-F5344CB8AC3E}">
        <p14:creationId xmlns:p14="http://schemas.microsoft.com/office/powerpoint/2010/main" val="279011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3"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a:latin typeface="Poppins" panose="00000500000000000000" pitchFamily="2" charset="0"/>
                <a:cs typeface="Poppins" panose="00000500000000000000" pitchFamily="2" charset="0"/>
              </a:rPr>
              <a:t>Reshaping Data</a:t>
            </a:r>
            <a:endParaRPr lang="en-US" sz="3067" dirty="0">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14</a:t>
            </a:fld>
            <a:endParaRPr lang="en-US"/>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948379"/>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a:solidFill>
                  <a:srgbClr val="595959"/>
                </a:solidFill>
                <a:latin typeface="Poppins Light" panose="00000400000000000000" pitchFamily="2" charset="0"/>
                <a:cs typeface="Poppins Light" panose="00000400000000000000" pitchFamily="2" charset="0"/>
              </a:rPr>
              <a:t>We will begin by importing </a:t>
            </a:r>
            <a:r>
              <a:rPr lang="en-US" sz="1733" spc="27">
                <a:solidFill>
                  <a:schemeClr val="accent1"/>
                </a:solidFill>
                <a:latin typeface="Poppins Light" panose="00000400000000000000" pitchFamily="2" charset="0"/>
                <a:cs typeface="Poppins Light" panose="00000400000000000000" pitchFamily="2" charset="0"/>
              </a:rPr>
              <a:t>pandas</a:t>
            </a:r>
            <a:r>
              <a:rPr lang="en-US" sz="1733" spc="27">
                <a:solidFill>
                  <a:srgbClr val="595959"/>
                </a:solidFill>
                <a:latin typeface="Poppins Light" panose="00000400000000000000" pitchFamily="2" charset="0"/>
                <a:cs typeface="Poppins Light" panose="00000400000000000000" pitchFamily="2" charset="0"/>
              </a:rPr>
              <a:t> and reading in the </a:t>
            </a:r>
            <a:r>
              <a:rPr lang="en-US" sz="1733" spc="27">
                <a:solidFill>
                  <a:schemeClr val="accent1"/>
                </a:solidFill>
                <a:latin typeface="Poppins Light" panose="00000400000000000000" pitchFamily="2" charset="0"/>
                <a:cs typeface="Poppins Light" panose="00000400000000000000" pitchFamily="2" charset="0"/>
              </a:rPr>
              <a:t>long_data.csv </a:t>
            </a:r>
            <a:r>
              <a:rPr lang="en-US" sz="1733" spc="27">
                <a:solidFill>
                  <a:srgbClr val="595959"/>
                </a:solidFill>
                <a:latin typeface="Poppins Light" panose="00000400000000000000" pitchFamily="2" charset="0"/>
                <a:cs typeface="Poppins Light" panose="00000400000000000000" pitchFamily="2" charset="0"/>
              </a:rPr>
              <a:t>file, adding the temperature in Fahrenheit column (</a:t>
            </a:r>
            <a:r>
              <a:rPr lang="en-US" sz="1733" spc="27">
                <a:solidFill>
                  <a:schemeClr val="accent1"/>
                </a:solidFill>
                <a:latin typeface="Poppins Light" panose="00000400000000000000" pitchFamily="2" charset="0"/>
                <a:cs typeface="Poppins Light" panose="00000400000000000000" pitchFamily="2" charset="0"/>
              </a:rPr>
              <a:t>temp_F</a:t>
            </a:r>
            <a:r>
              <a:rPr lang="en-US" sz="1733" spc="27">
                <a:solidFill>
                  <a:srgbClr val="595959"/>
                </a:solidFill>
                <a:latin typeface="Poppins Light" panose="00000400000000000000" pitchFamily="2" charset="0"/>
                <a:cs typeface="Poppins Light" panose="00000400000000000000" pitchFamily="2" charset="0"/>
              </a:rPr>
              <a:t>), and performing some of the data cleaning we just learned about:</a:t>
            </a:r>
            <a:endParaRPr lang="en-US" sz="1733" spc="27" dirty="0">
              <a:solidFill>
                <a:srgbClr val="595959"/>
              </a:solidFill>
              <a:latin typeface="Poppins Light" panose="00000400000000000000" pitchFamily="2" charset="0"/>
              <a:cs typeface="Poppins Light" panose="00000400000000000000" pitchFamily="2" charset="0"/>
            </a:endParaRPr>
          </a:p>
        </p:txBody>
      </p:sp>
      <p:pic>
        <p:nvPicPr>
          <p:cNvPr id="6" name="Picture 5">
            <a:extLst>
              <a:ext uri="{FF2B5EF4-FFF2-40B4-BE49-F238E27FC236}">
                <a16:creationId xmlns:a16="http://schemas.microsoft.com/office/drawing/2014/main" id="{02304A32-BFCA-C8CB-BB6A-D4E286729C55}"/>
              </a:ext>
            </a:extLst>
          </p:cNvPr>
          <p:cNvPicPr>
            <a:picLocks noChangeAspect="1"/>
          </p:cNvPicPr>
          <p:nvPr/>
        </p:nvPicPr>
        <p:blipFill>
          <a:blip r:embed="rId2"/>
          <a:stretch>
            <a:fillRect/>
          </a:stretch>
        </p:blipFill>
        <p:spPr>
          <a:xfrm>
            <a:off x="1624444" y="2634814"/>
            <a:ext cx="7277100" cy="2190750"/>
          </a:xfrm>
          <a:prstGeom prst="rect">
            <a:avLst/>
          </a:prstGeom>
        </p:spPr>
      </p:pic>
      <p:pic>
        <p:nvPicPr>
          <p:cNvPr id="16" name="Picture 15">
            <a:extLst>
              <a:ext uri="{FF2B5EF4-FFF2-40B4-BE49-F238E27FC236}">
                <a16:creationId xmlns:a16="http://schemas.microsoft.com/office/drawing/2014/main" id="{669FB69A-9876-D0C4-6BE3-7B7F4B61CEF6}"/>
              </a:ext>
            </a:extLst>
          </p:cNvPr>
          <p:cNvPicPr>
            <a:picLocks noChangeAspect="1"/>
          </p:cNvPicPr>
          <p:nvPr/>
        </p:nvPicPr>
        <p:blipFill>
          <a:blip r:embed="rId3"/>
          <a:stretch>
            <a:fillRect/>
          </a:stretch>
        </p:blipFill>
        <p:spPr>
          <a:xfrm>
            <a:off x="7579126" y="2514232"/>
            <a:ext cx="4018208" cy="2431915"/>
          </a:xfrm>
          <a:prstGeom prst="rect">
            <a:avLst/>
          </a:prstGeom>
        </p:spPr>
      </p:pic>
      <p:sp>
        <p:nvSpPr>
          <p:cNvPr id="18" name="object 3">
            <a:extLst>
              <a:ext uri="{FF2B5EF4-FFF2-40B4-BE49-F238E27FC236}">
                <a16:creationId xmlns:a16="http://schemas.microsoft.com/office/drawing/2014/main" id="{B7CBD4C6-6030-0850-A364-1132C4772A83}"/>
              </a:ext>
            </a:extLst>
          </p:cNvPr>
          <p:cNvSpPr txBox="1"/>
          <p:nvPr/>
        </p:nvSpPr>
        <p:spPr>
          <a:xfrm>
            <a:off x="1624444" y="5177059"/>
            <a:ext cx="9557434" cy="1289498"/>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We will discuss </a:t>
            </a:r>
            <a:r>
              <a:rPr lang="en-US" sz="1733" spc="27" dirty="0">
                <a:solidFill>
                  <a:schemeClr val="accent1"/>
                </a:solidFill>
                <a:latin typeface="Poppins Light" panose="00000400000000000000" pitchFamily="2" charset="0"/>
                <a:cs typeface="Poppins Light" panose="00000400000000000000" pitchFamily="2" charset="0"/>
              </a:rPr>
              <a:t>transposing</a:t>
            </a:r>
            <a:r>
              <a:rPr lang="en-US" sz="1733" spc="27" dirty="0">
                <a:solidFill>
                  <a:srgbClr val="595959"/>
                </a:solidFill>
                <a:latin typeface="Poppins Light" panose="00000400000000000000" pitchFamily="2" charset="0"/>
                <a:cs typeface="Poppins Light" panose="00000400000000000000" pitchFamily="2" charset="0"/>
              </a:rPr>
              <a:t>, </a:t>
            </a:r>
            <a:r>
              <a:rPr lang="en-US" sz="1733" spc="27" dirty="0">
                <a:solidFill>
                  <a:schemeClr val="accent1"/>
                </a:solidFill>
                <a:latin typeface="Poppins Light" panose="00000400000000000000" pitchFamily="2" charset="0"/>
                <a:cs typeface="Poppins Light" panose="00000400000000000000" pitchFamily="2" charset="0"/>
              </a:rPr>
              <a:t>pivoting</a:t>
            </a:r>
            <a:r>
              <a:rPr lang="en-US" sz="1733" spc="27" dirty="0">
                <a:solidFill>
                  <a:srgbClr val="595959"/>
                </a:solidFill>
                <a:latin typeface="Poppins Light" panose="00000400000000000000" pitchFamily="2" charset="0"/>
                <a:cs typeface="Poppins Light" panose="00000400000000000000" pitchFamily="2" charset="0"/>
              </a:rPr>
              <a:t>, and </a:t>
            </a:r>
            <a:r>
              <a:rPr lang="en-US" sz="1733" spc="27" dirty="0">
                <a:solidFill>
                  <a:schemeClr val="accent1"/>
                </a:solidFill>
                <a:latin typeface="Poppins Light" panose="00000400000000000000" pitchFamily="2" charset="0"/>
                <a:cs typeface="Poppins Light" panose="00000400000000000000" pitchFamily="2" charset="0"/>
              </a:rPr>
              <a:t>melting</a:t>
            </a:r>
            <a:r>
              <a:rPr lang="en-US" sz="1733" spc="27" dirty="0">
                <a:solidFill>
                  <a:srgbClr val="595959"/>
                </a:solidFill>
                <a:latin typeface="Poppins Light" panose="00000400000000000000" pitchFamily="2" charset="0"/>
                <a:cs typeface="Poppins Light" panose="00000400000000000000" pitchFamily="2" charset="0"/>
              </a:rPr>
              <a:t> our data.</a:t>
            </a:r>
          </a:p>
          <a:p>
            <a:pPr marL="16086" marR="6773">
              <a:lnSpc>
                <a:spcPct val="114999"/>
              </a:lnSpc>
              <a:spcBef>
                <a:spcPts val="133"/>
              </a:spcBef>
              <a:tabLst>
                <a:tab pos="453802" algn="l"/>
                <a:tab pos="454649" algn="l"/>
              </a:tabLst>
            </a:pPr>
            <a:r>
              <a:rPr lang="en-US" sz="2000" b="1" spc="27" dirty="0">
                <a:solidFill>
                  <a:srgbClr val="595959"/>
                </a:solidFill>
                <a:latin typeface="Poppins Light" panose="00000400000000000000" pitchFamily="2" charset="0"/>
                <a:cs typeface="Poppins Light" panose="00000400000000000000" pitchFamily="2" charset="0"/>
              </a:rPr>
              <a:t>Note</a:t>
            </a:r>
            <a:r>
              <a:rPr lang="en-US" sz="1733" spc="27" dirty="0">
                <a:solidFill>
                  <a:srgbClr val="595959"/>
                </a:solidFill>
                <a:latin typeface="Poppins Light" panose="00000400000000000000" pitchFamily="2" charset="0"/>
                <a:cs typeface="Poppins Light" panose="00000400000000000000" pitchFamily="2" charset="0"/>
              </a:rPr>
              <a:t> that after reshaping the data, we will often revisit the data cleaning tasks as things may have changed, or we may need to change things we couldn't access easily before.</a:t>
            </a:r>
          </a:p>
        </p:txBody>
      </p:sp>
    </p:spTree>
    <p:extLst>
      <p:ext uri="{BB962C8B-B14F-4D97-AF65-F5344CB8AC3E}">
        <p14:creationId xmlns:p14="http://schemas.microsoft.com/office/powerpoint/2010/main" val="51056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Transposing </a:t>
            </a:r>
            <a:r>
              <a:rPr lang="en-US" sz="3067" dirty="0" err="1">
                <a:latin typeface="Poppins" panose="00000500000000000000" pitchFamily="2" charset="0"/>
                <a:cs typeface="Poppins" panose="00000500000000000000" pitchFamily="2" charset="0"/>
              </a:rPr>
              <a:t>DataFrames</a:t>
            </a:r>
            <a:endParaRPr lang="en-US" sz="3067" dirty="0">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15</a:t>
            </a:fld>
            <a:endParaRPr lang="en-US"/>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922731"/>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While we will be pretty much only working with wide or long formats, pandas provides ways to restructure our data as we see fit, including taking the </a:t>
            </a:r>
            <a:r>
              <a:rPr lang="en-US" sz="1733" spc="27" dirty="0">
                <a:solidFill>
                  <a:schemeClr val="accent1"/>
                </a:solidFill>
                <a:latin typeface="Poppins Light" panose="00000400000000000000" pitchFamily="2" charset="0"/>
                <a:cs typeface="Poppins Light" panose="00000400000000000000" pitchFamily="2" charset="0"/>
              </a:rPr>
              <a:t>transpose</a:t>
            </a:r>
            <a:r>
              <a:rPr lang="en-US" sz="1733" spc="27" dirty="0">
                <a:solidFill>
                  <a:srgbClr val="595959"/>
                </a:solidFill>
                <a:latin typeface="Poppins Light" panose="00000400000000000000" pitchFamily="2" charset="0"/>
                <a:cs typeface="Poppins Light" panose="00000400000000000000" pitchFamily="2" charset="0"/>
              </a:rPr>
              <a:t> (flipping the rows with the columns):</a:t>
            </a:r>
          </a:p>
        </p:txBody>
      </p:sp>
      <p:pic>
        <p:nvPicPr>
          <p:cNvPr id="7" name="Picture 6">
            <a:extLst>
              <a:ext uri="{FF2B5EF4-FFF2-40B4-BE49-F238E27FC236}">
                <a16:creationId xmlns:a16="http://schemas.microsoft.com/office/drawing/2014/main" id="{4583D364-346E-C4C7-F263-00781744E6C6}"/>
              </a:ext>
            </a:extLst>
          </p:cNvPr>
          <p:cNvPicPr>
            <a:picLocks noChangeAspect="1"/>
          </p:cNvPicPr>
          <p:nvPr/>
        </p:nvPicPr>
        <p:blipFill>
          <a:blip r:embed="rId2"/>
          <a:stretch>
            <a:fillRect/>
          </a:stretch>
        </p:blipFill>
        <p:spPr>
          <a:xfrm>
            <a:off x="2481262" y="2610243"/>
            <a:ext cx="7229475" cy="295275"/>
          </a:xfrm>
          <a:prstGeom prst="rect">
            <a:avLst/>
          </a:prstGeom>
        </p:spPr>
      </p:pic>
      <p:sp>
        <p:nvSpPr>
          <p:cNvPr id="8" name="object 3">
            <a:extLst>
              <a:ext uri="{FF2B5EF4-FFF2-40B4-BE49-F238E27FC236}">
                <a16:creationId xmlns:a16="http://schemas.microsoft.com/office/drawing/2014/main" id="{2EB50B75-C1CF-0DDB-D8A1-697762350981}"/>
              </a:ext>
            </a:extLst>
          </p:cNvPr>
          <p:cNvSpPr txBox="1"/>
          <p:nvPr/>
        </p:nvSpPr>
        <p:spPr>
          <a:xfrm>
            <a:off x="1624444" y="3109860"/>
            <a:ext cx="9557434" cy="616045"/>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Notice that the index is now in the columns, and that the column names are in the index:</a:t>
            </a:r>
          </a:p>
        </p:txBody>
      </p:sp>
      <p:pic>
        <p:nvPicPr>
          <p:cNvPr id="10" name="Picture 9">
            <a:extLst>
              <a:ext uri="{FF2B5EF4-FFF2-40B4-BE49-F238E27FC236}">
                <a16:creationId xmlns:a16="http://schemas.microsoft.com/office/drawing/2014/main" id="{285C90C4-A582-EFFD-D2C0-857AE97AB375}"/>
              </a:ext>
            </a:extLst>
          </p:cNvPr>
          <p:cNvPicPr>
            <a:picLocks noChangeAspect="1"/>
          </p:cNvPicPr>
          <p:nvPr/>
        </p:nvPicPr>
        <p:blipFill>
          <a:blip r:embed="rId3"/>
          <a:stretch>
            <a:fillRect/>
          </a:stretch>
        </p:blipFill>
        <p:spPr>
          <a:xfrm>
            <a:off x="2090669" y="3852423"/>
            <a:ext cx="8010659" cy="1686128"/>
          </a:xfrm>
          <a:prstGeom prst="rect">
            <a:avLst/>
          </a:prstGeom>
        </p:spPr>
      </p:pic>
      <p:sp>
        <p:nvSpPr>
          <p:cNvPr id="11" name="object 3">
            <a:extLst>
              <a:ext uri="{FF2B5EF4-FFF2-40B4-BE49-F238E27FC236}">
                <a16:creationId xmlns:a16="http://schemas.microsoft.com/office/drawing/2014/main" id="{EA987D16-FBCC-81C3-0CD5-C37DD5EA890B}"/>
              </a:ext>
            </a:extLst>
          </p:cNvPr>
          <p:cNvSpPr txBox="1"/>
          <p:nvPr/>
        </p:nvSpPr>
        <p:spPr>
          <a:xfrm>
            <a:off x="1624444" y="5820717"/>
            <a:ext cx="9557434" cy="616045"/>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It may not be immediately apparent how useful this can be, but we will see this a quite few times throughout this course.</a:t>
            </a:r>
          </a:p>
        </p:txBody>
      </p:sp>
    </p:spTree>
    <p:extLst>
      <p:ext uri="{BB962C8B-B14F-4D97-AF65-F5344CB8AC3E}">
        <p14:creationId xmlns:p14="http://schemas.microsoft.com/office/powerpoint/2010/main" val="2804773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Pivoting </a:t>
            </a:r>
            <a:r>
              <a:rPr lang="en-US" sz="3067" dirty="0" err="1">
                <a:latin typeface="Poppins" panose="00000500000000000000" pitchFamily="2" charset="0"/>
                <a:cs typeface="Poppins" panose="00000500000000000000" pitchFamily="2" charset="0"/>
              </a:rPr>
              <a:t>DataFrames</a:t>
            </a:r>
            <a:endParaRPr lang="en-US" sz="3067" dirty="0">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16</a:t>
            </a:fld>
            <a:endParaRPr lang="en-US"/>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2213597"/>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We </a:t>
            </a:r>
            <a:r>
              <a:rPr lang="en-US" sz="1733" b="1" spc="27" dirty="0">
                <a:solidFill>
                  <a:srgbClr val="595959"/>
                </a:solidFill>
                <a:latin typeface="Poppins Light" panose="00000400000000000000" pitchFamily="2" charset="0"/>
                <a:cs typeface="Poppins Light" panose="00000400000000000000" pitchFamily="2" charset="0"/>
              </a:rPr>
              <a:t>pivot</a:t>
            </a:r>
            <a:r>
              <a:rPr lang="en-US" sz="1733" spc="27" dirty="0">
                <a:solidFill>
                  <a:srgbClr val="595959"/>
                </a:solidFill>
                <a:latin typeface="Poppins Light" panose="00000400000000000000" pitchFamily="2" charset="0"/>
                <a:cs typeface="Poppins Light" panose="00000400000000000000" pitchFamily="2" charset="0"/>
              </a:rPr>
              <a:t> our data to go from long format to wide format. The </a:t>
            </a:r>
            <a:r>
              <a:rPr lang="en-US" sz="1733" spc="27" dirty="0">
                <a:solidFill>
                  <a:schemeClr val="accent1"/>
                </a:solidFill>
                <a:latin typeface="Poppins Light" panose="00000400000000000000" pitchFamily="2" charset="0"/>
                <a:cs typeface="Poppins Light" panose="00000400000000000000" pitchFamily="2" charset="0"/>
              </a:rPr>
              <a:t>pivot() </a:t>
            </a:r>
            <a:r>
              <a:rPr lang="en-US" sz="1733" spc="27" dirty="0">
                <a:solidFill>
                  <a:srgbClr val="595959"/>
                </a:solidFill>
                <a:latin typeface="Poppins Light" panose="00000400000000000000" pitchFamily="2" charset="0"/>
                <a:cs typeface="Poppins Light" panose="00000400000000000000" pitchFamily="2" charset="0"/>
              </a:rPr>
              <a:t>method performs this restructuring of our </a:t>
            </a:r>
            <a:r>
              <a:rPr lang="en-US" sz="1733" spc="27" dirty="0" err="1">
                <a:solidFill>
                  <a:srgbClr val="595959"/>
                </a:solidFill>
                <a:latin typeface="Poppins Light" panose="00000400000000000000" pitchFamily="2" charset="0"/>
                <a:cs typeface="Poppins Light" panose="00000400000000000000" pitchFamily="2" charset="0"/>
              </a:rPr>
              <a:t>DataFrame</a:t>
            </a:r>
            <a:r>
              <a:rPr lang="en-US" sz="1733" spc="27" dirty="0">
                <a:solidFill>
                  <a:srgbClr val="595959"/>
                </a:solidFill>
                <a:latin typeface="Poppins Light" panose="00000400000000000000" pitchFamily="2" charset="0"/>
                <a:cs typeface="Poppins Light" panose="00000400000000000000" pitchFamily="2" charset="0"/>
              </a:rPr>
              <a:t> object.</a:t>
            </a:r>
          </a:p>
          <a:p>
            <a:pPr marL="16086" marR="6773">
              <a:lnSpc>
                <a:spcPct val="114999"/>
              </a:lnSpc>
              <a:spcBef>
                <a:spcPts val="133"/>
              </a:spcBef>
              <a:tabLst>
                <a:tab pos="453802" algn="l"/>
                <a:tab pos="454649" algn="l"/>
              </a:tabLst>
            </a:pPr>
            <a:endParaRPr lang="en-US" sz="1733" spc="27" dirty="0">
              <a:solidFill>
                <a:srgbClr val="595959"/>
              </a:solidFill>
              <a:latin typeface="Poppins Light" panose="00000400000000000000" pitchFamily="2" charset="0"/>
              <a:cs typeface="Poppins Light" panose="00000400000000000000" pitchFamily="2" charset="0"/>
            </a:endParaRP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To pivot, we need to tell pandas which column currently holds the values (with the </a:t>
            </a:r>
            <a:r>
              <a:rPr lang="en-US" sz="1733" spc="27" dirty="0">
                <a:solidFill>
                  <a:schemeClr val="accent1"/>
                </a:solidFill>
                <a:latin typeface="Poppins Light" panose="00000400000000000000" pitchFamily="2" charset="0"/>
                <a:cs typeface="Poppins Light" panose="00000400000000000000" pitchFamily="2" charset="0"/>
              </a:rPr>
              <a:t>values</a:t>
            </a:r>
            <a:r>
              <a:rPr lang="en-US" sz="1733" spc="27" dirty="0">
                <a:solidFill>
                  <a:srgbClr val="595959"/>
                </a:solidFill>
                <a:latin typeface="Poppins Light" panose="00000400000000000000" pitchFamily="2" charset="0"/>
                <a:cs typeface="Poppins Light" panose="00000400000000000000" pitchFamily="2" charset="0"/>
              </a:rPr>
              <a:t> argument) and the column that contains what will become the column names in wide format (the </a:t>
            </a:r>
            <a:r>
              <a:rPr lang="en-US" sz="1733" spc="27" dirty="0">
                <a:solidFill>
                  <a:schemeClr val="accent1"/>
                </a:solidFill>
                <a:latin typeface="Poppins Light" panose="00000400000000000000" pitchFamily="2" charset="0"/>
                <a:cs typeface="Poppins Light" panose="00000400000000000000" pitchFamily="2" charset="0"/>
              </a:rPr>
              <a:t>columns</a:t>
            </a:r>
            <a:r>
              <a:rPr lang="en-US" sz="1733" spc="27" dirty="0">
                <a:solidFill>
                  <a:srgbClr val="595959"/>
                </a:solidFill>
                <a:latin typeface="Poppins Light" panose="00000400000000000000" pitchFamily="2" charset="0"/>
                <a:cs typeface="Poppins Light" panose="00000400000000000000" pitchFamily="2" charset="0"/>
              </a:rPr>
              <a:t> argument).</a:t>
            </a: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Optionally, we can provide a new index (the </a:t>
            </a:r>
            <a:r>
              <a:rPr lang="en-US" sz="1733" spc="27" dirty="0">
                <a:solidFill>
                  <a:schemeClr val="accent1"/>
                </a:solidFill>
                <a:latin typeface="Poppins Light" panose="00000400000000000000" pitchFamily="2" charset="0"/>
                <a:cs typeface="Poppins Light" panose="00000400000000000000" pitchFamily="2" charset="0"/>
              </a:rPr>
              <a:t>index</a:t>
            </a:r>
            <a:r>
              <a:rPr lang="en-US" sz="1733" spc="27" dirty="0">
                <a:solidFill>
                  <a:srgbClr val="595959"/>
                </a:solidFill>
                <a:latin typeface="Poppins Light" panose="00000400000000000000" pitchFamily="2" charset="0"/>
                <a:cs typeface="Poppins Light" panose="00000400000000000000" pitchFamily="2" charset="0"/>
              </a:rPr>
              <a:t> argument).</a:t>
            </a:r>
          </a:p>
        </p:txBody>
      </p:sp>
      <p:pic>
        <p:nvPicPr>
          <p:cNvPr id="6" name="Picture 5">
            <a:extLst>
              <a:ext uri="{FF2B5EF4-FFF2-40B4-BE49-F238E27FC236}">
                <a16:creationId xmlns:a16="http://schemas.microsoft.com/office/drawing/2014/main" id="{72C024FE-38F6-F0BD-7232-BC8E67F793CD}"/>
              </a:ext>
            </a:extLst>
          </p:cNvPr>
          <p:cNvPicPr>
            <a:picLocks noChangeAspect="1"/>
          </p:cNvPicPr>
          <p:nvPr/>
        </p:nvPicPr>
        <p:blipFill>
          <a:blip r:embed="rId2"/>
          <a:stretch>
            <a:fillRect/>
          </a:stretch>
        </p:blipFill>
        <p:spPr>
          <a:xfrm>
            <a:off x="1624444" y="4521733"/>
            <a:ext cx="7239000" cy="1009650"/>
          </a:xfrm>
          <a:prstGeom prst="rect">
            <a:avLst/>
          </a:prstGeom>
        </p:spPr>
      </p:pic>
      <p:pic>
        <p:nvPicPr>
          <p:cNvPr id="12" name="Picture 11">
            <a:extLst>
              <a:ext uri="{FF2B5EF4-FFF2-40B4-BE49-F238E27FC236}">
                <a16:creationId xmlns:a16="http://schemas.microsoft.com/office/drawing/2014/main" id="{94A43577-C40A-093F-9180-802D2196F646}"/>
              </a:ext>
            </a:extLst>
          </p:cNvPr>
          <p:cNvPicPr>
            <a:picLocks noChangeAspect="1"/>
          </p:cNvPicPr>
          <p:nvPr/>
        </p:nvPicPr>
        <p:blipFill>
          <a:blip r:embed="rId3"/>
          <a:stretch>
            <a:fillRect/>
          </a:stretch>
        </p:blipFill>
        <p:spPr>
          <a:xfrm>
            <a:off x="8363369" y="3752941"/>
            <a:ext cx="2818509" cy="2547234"/>
          </a:xfrm>
          <a:prstGeom prst="rect">
            <a:avLst/>
          </a:prstGeom>
        </p:spPr>
      </p:pic>
    </p:spTree>
    <p:extLst>
      <p:ext uri="{BB962C8B-B14F-4D97-AF65-F5344CB8AC3E}">
        <p14:creationId xmlns:p14="http://schemas.microsoft.com/office/powerpoint/2010/main" val="206325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Pivoting </a:t>
            </a:r>
            <a:r>
              <a:rPr lang="en-US" sz="3067" dirty="0" err="1">
                <a:latin typeface="Poppins" panose="00000500000000000000" pitchFamily="2" charset="0"/>
                <a:cs typeface="Poppins" panose="00000500000000000000" pitchFamily="2" charset="0"/>
              </a:rPr>
              <a:t>DataFrames</a:t>
            </a:r>
            <a:endParaRPr lang="en-US" sz="3067" dirty="0">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17</a:t>
            </a:fld>
            <a:endParaRPr lang="en-US"/>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616045"/>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As we discussed, with the data in wide format, we can easily get meaningful summary statistics with the </a:t>
            </a:r>
            <a:r>
              <a:rPr lang="en-US" sz="1733" spc="27" dirty="0">
                <a:solidFill>
                  <a:schemeClr val="accent1"/>
                </a:solidFill>
                <a:latin typeface="Poppins Light" panose="00000400000000000000" pitchFamily="2" charset="0"/>
                <a:cs typeface="Poppins Light" panose="00000400000000000000" pitchFamily="2" charset="0"/>
              </a:rPr>
              <a:t>describe() </a:t>
            </a:r>
            <a:r>
              <a:rPr lang="en-US" sz="1733" spc="27" dirty="0">
                <a:solidFill>
                  <a:srgbClr val="595959"/>
                </a:solidFill>
                <a:latin typeface="Poppins Light" panose="00000400000000000000" pitchFamily="2" charset="0"/>
                <a:cs typeface="Poppins Light" panose="00000400000000000000" pitchFamily="2" charset="0"/>
              </a:rPr>
              <a:t>method:</a:t>
            </a:r>
          </a:p>
        </p:txBody>
      </p:sp>
      <p:pic>
        <p:nvPicPr>
          <p:cNvPr id="7" name="Picture 6">
            <a:extLst>
              <a:ext uri="{FF2B5EF4-FFF2-40B4-BE49-F238E27FC236}">
                <a16:creationId xmlns:a16="http://schemas.microsoft.com/office/drawing/2014/main" id="{9461DE45-3E45-63A7-7C32-B604306E2B55}"/>
              </a:ext>
            </a:extLst>
          </p:cNvPr>
          <p:cNvPicPr>
            <a:picLocks noChangeAspect="1"/>
          </p:cNvPicPr>
          <p:nvPr/>
        </p:nvPicPr>
        <p:blipFill>
          <a:blip r:embed="rId2"/>
          <a:stretch>
            <a:fillRect/>
          </a:stretch>
        </p:blipFill>
        <p:spPr>
          <a:xfrm>
            <a:off x="2495550" y="2356816"/>
            <a:ext cx="7200900" cy="295275"/>
          </a:xfrm>
          <a:prstGeom prst="rect">
            <a:avLst/>
          </a:prstGeom>
        </p:spPr>
      </p:pic>
      <p:sp>
        <p:nvSpPr>
          <p:cNvPr id="8" name="object 3">
            <a:extLst>
              <a:ext uri="{FF2B5EF4-FFF2-40B4-BE49-F238E27FC236}">
                <a16:creationId xmlns:a16="http://schemas.microsoft.com/office/drawing/2014/main" id="{15EE8CB4-7FCF-6B79-B699-E81860A277BF}"/>
              </a:ext>
            </a:extLst>
          </p:cNvPr>
          <p:cNvSpPr txBox="1"/>
          <p:nvPr/>
        </p:nvSpPr>
        <p:spPr>
          <a:xfrm>
            <a:off x="1624444" y="4014137"/>
            <a:ext cx="4970909" cy="1536104"/>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We can see that we have 31 observations for all three temperature measurements and that this month has a wide range of temperatures (highest daily maximum of 26.7°C and lowest daily minimum of -1.1°C):</a:t>
            </a:r>
          </a:p>
        </p:txBody>
      </p:sp>
      <p:pic>
        <p:nvPicPr>
          <p:cNvPr id="10" name="Picture 9">
            <a:extLst>
              <a:ext uri="{FF2B5EF4-FFF2-40B4-BE49-F238E27FC236}">
                <a16:creationId xmlns:a16="http://schemas.microsoft.com/office/drawing/2014/main" id="{CC51116B-EB01-506A-8B6F-0F3756FC512D}"/>
              </a:ext>
            </a:extLst>
          </p:cNvPr>
          <p:cNvPicPr>
            <a:picLocks noChangeAspect="1"/>
          </p:cNvPicPr>
          <p:nvPr/>
        </p:nvPicPr>
        <p:blipFill>
          <a:blip r:embed="rId3"/>
          <a:stretch>
            <a:fillRect/>
          </a:stretch>
        </p:blipFill>
        <p:spPr>
          <a:xfrm>
            <a:off x="6774880" y="2898266"/>
            <a:ext cx="3992451" cy="3767847"/>
          </a:xfrm>
          <a:prstGeom prst="rect">
            <a:avLst/>
          </a:prstGeom>
        </p:spPr>
      </p:pic>
    </p:spTree>
    <p:extLst>
      <p:ext uri="{BB962C8B-B14F-4D97-AF65-F5344CB8AC3E}">
        <p14:creationId xmlns:p14="http://schemas.microsoft.com/office/powerpoint/2010/main" val="1563168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Pivoting </a:t>
            </a:r>
            <a:r>
              <a:rPr lang="en-US" sz="3067" dirty="0" err="1">
                <a:latin typeface="Poppins" panose="00000500000000000000" pitchFamily="2" charset="0"/>
                <a:cs typeface="Poppins" panose="00000500000000000000" pitchFamily="2" charset="0"/>
              </a:rPr>
              <a:t>DataFrames</a:t>
            </a:r>
            <a:endParaRPr lang="en-US" sz="3067" dirty="0">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18</a:t>
            </a:fld>
            <a:endParaRPr lang="en-US"/>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628869"/>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We lost the temperature in Fahrenheit, though. If we want to keep it, we can provide multiple columns to values:</a:t>
            </a:r>
          </a:p>
        </p:txBody>
      </p:sp>
      <p:pic>
        <p:nvPicPr>
          <p:cNvPr id="6" name="Picture 5">
            <a:extLst>
              <a:ext uri="{FF2B5EF4-FFF2-40B4-BE49-F238E27FC236}">
                <a16:creationId xmlns:a16="http://schemas.microsoft.com/office/drawing/2014/main" id="{C09B1A4F-ABCB-4071-F6B6-17233D18E7F8}"/>
              </a:ext>
            </a:extLst>
          </p:cNvPr>
          <p:cNvPicPr>
            <a:picLocks noChangeAspect="1"/>
          </p:cNvPicPr>
          <p:nvPr/>
        </p:nvPicPr>
        <p:blipFill>
          <a:blip r:embed="rId2"/>
          <a:stretch>
            <a:fillRect/>
          </a:stretch>
        </p:blipFill>
        <p:spPr>
          <a:xfrm>
            <a:off x="2466975" y="2245873"/>
            <a:ext cx="7258050" cy="1257300"/>
          </a:xfrm>
          <a:prstGeom prst="rect">
            <a:avLst/>
          </a:prstGeom>
        </p:spPr>
      </p:pic>
      <p:sp>
        <p:nvSpPr>
          <p:cNvPr id="9" name="object 3">
            <a:extLst>
              <a:ext uri="{FF2B5EF4-FFF2-40B4-BE49-F238E27FC236}">
                <a16:creationId xmlns:a16="http://schemas.microsoft.com/office/drawing/2014/main" id="{EEF59AE3-088E-DE86-E48B-50A205ECDF79}"/>
              </a:ext>
            </a:extLst>
          </p:cNvPr>
          <p:cNvSpPr txBox="1"/>
          <p:nvPr/>
        </p:nvSpPr>
        <p:spPr>
          <a:xfrm>
            <a:off x="1624444" y="4631463"/>
            <a:ext cx="4407311" cy="922731"/>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However, we now get an extra level above the column names. This is called a </a:t>
            </a:r>
            <a:r>
              <a:rPr lang="en-US" sz="1733" spc="27" dirty="0">
                <a:solidFill>
                  <a:schemeClr val="accent1"/>
                </a:solidFill>
                <a:latin typeface="Poppins Light" panose="00000400000000000000" pitchFamily="2" charset="0"/>
                <a:cs typeface="Poppins Light" panose="00000400000000000000" pitchFamily="2" charset="0"/>
              </a:rPr>
              <a:t>hierarchical index</a:t>
            </a:r>
            <a:r>
              <a:rPr lang="en-US" sz="1733" spc="27" dirty="0">
                <a:solidFill>
                  <a:srgbClr val="595959"/>
                </a:solidFill>
                <a:latin typeface="Poppins Light" panose="00000400000000000000" pitchFamily="2" charset="0"/>
                <a:cs typeface="Poppins Light" panose="00000400000000000000" pitchFamily="2" charset="0"/>
              </a:rPr>
              <a:t>:</a:t>
            </a:r>
          </a:p>
        </p:txBody>
      </p:sp>
      <p:pic>
        <p:nvPicPr>
          <p:cNvPr id="12" name="Picture 11">
            <a:extLst>
              <a:ext uri="{FF2B5EF4-FFF2-40B4-BE49-F238E27FC236}">
                <a16:creationId xmlns:a16="http://schemas.microsoft.com/office/drawing/2014/main" id="{B6856275-139F-A008-BE4B-073FAC0CCDEB}"/>
              </a:ext>
            </a:extLst>
          </p:cNvPr>
          <p:cNvPicPr>
            <a:picLocks noChangeAspect="1"/>
          </p:cNvPicPr>
          <p:nvPr/>
        </p:nvPicPr>
        <p:blipFill>
          <a:blip r:embed="rId3"/>
          <a:stretch>
            <a:fillRect/>
          </a:stretch>
        </p:blipFill>
        <p:spPr>
          <a:xfrm>
            <a:off x="6406944" y="3716762"/>
            <a:ext cx="4407311" cy="2752132"/>
          </a:xfrm>
          <a:prstGeom prst="rect">
            <a:avLst/>
          </a:prstGeom>
        </p:spPr>
      </p:pic>
    </p:spTree>
    <p:extLst>
      <p:ext uri="{BB962C8B-B14F-4D97-AF65-F5344CB8AC3E}">
        <p14:creationId xmlns:p14="http://schemas.microsoft.com/office/powerpoint/2010/main" val="4084607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Pivoting </a:t>
            </a:r>
            <a:r>
              <a:rPr lang="en-US" sz="3067" dirty="0" err="1">
                <a:latin typeface="Poppins" panose="00000500000000000000" pitchFamily="2" charset="0"/>
                <a:cs typeface="Poppins" panose="00000500000000000000" pitchFamily="2" charset="0"/>
              </a:rPr>
              <a:t>DataFrames</a:t>
            </a:r>
            <a:endParaRPr lang="en-US" sz="3067" dirty="0">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19</a:t>
            </a:fld>
            <a:endParaRPr lang="en-US"/>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616045"/>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With this hierarchical index, if we want to select </a:t>
            </a:r>
            <a:r>
              <a:rPr lang="en-US" sz="1733" spc="27" dirty="0">
                <a:solidFill>
                  <a:schemeClr val="accent1"/>
                </a:solidFill>
                <a:latin typeface="Poppins Light" panose="00000400000000000000" pitchFamily="2" charset="0"/>
                <a:cs typeface="Poppins Light" panose="00000400000000000000" pitchFamily="2" charset="0"/>
              </a:rPr>
              <a:t>TMIN</a:t>
            </a:r>
            <a:r>
              <a:rPr lang="en-US" sz="1733" spc="27" dirty="0">
                <a:solidFill>
                  <a:srgbClr val="595959"/>
                </a:solidFill>
                <a:latin typeface="Poppins Light" panose="00000400000000000000" pitchFamily="2" charset="0"/>
                <a:cs typeface="Poppins Light" panose="00000400000000000000" pitchFamily="2" charset="0"/>
              </a:rPr>
              <a:t> in Fahrenheit, we will first need to select </a:t>
            </a:r>
            <a:r>
              <a:rPr lang="en-US" sz="1733" spc="27" dirty="0" err="1">
                <a:solidFill>
                  <a:schemeClr val="accent1"/>
                </a:solidFill>
                <a:latin typeface="Poppins Light" panose="00000400000000000000" pitchFamily="2" charset="0"/>
                <a:cs typeface="Poppins Light" panose="00000400000000000000" pitchFamily="2" charset="0"/>
              </a:rPr>
              <a:t>temp_F</a:t>
            </a:r>
            <a:r>
              <a:rPr lang="en-US" sz="1733" spc="27" dirty="0">
                <a:solidFill>
                  <a:srgbClr val="595959"/>
                </a:solidFill>
                <a:latin typeface="Poppins Light" panose="00000400000000000000" pitchFamily="2" charset="0"/>
                <a:cs typeface="Poppins Light" panose="00000400000000000000" pitchFamily="2" charset="0"/>
              </a:rPr>
              <a:t> and then </a:t>
            </a:r>
            <a:r>
              <a:rPr lang="en-US" sz="1733" spc="27" dirty="0">
                <a:solidFill>
                  <a:schemeClr val="accent1"/>
                </a:solidFill>
                <a:latin typeface="Poppins Light" panose="00000400000000000000" pitchFamily="2" charset="0"/>
                <a:cs typeface="Poppins Light" panose="00000400000000000000" pitchFamily="2" charset="0"/>
              </a:rPr>
              <a:t>TMIN</a:t>
            </a:r>
            <a:r>
              <a:rPr lang="en-US" sz="1733" spc="27" dirty="0">
                <a:solidFill>
                  <a:srgbClr val="595959"/>
                </a:solidFill>
                <a:latin typeface="Poppins Light" panose="00000400000000000000" pitchFamily="2" charset="0"/>
                <a:cs typeface="Poppins Light" panose="00000400000000000000" pitchFamily="2" charset="0"/>
              </a:rPr>
              <a:t>:</a:t>
            </a:r>
          </a:p>
        </p:txBody>
      </p:sp>
      <p:pic>
        <p:nvPicPr>
          <p:cNvPr id="7" name="Picture 6">
            <a:extLst>
              <a:ext uri="{FF2B5EF4-FFF2-40B4-BE49-F238E27FC236}">
                <a16:creationId xmlns:a16="http://schemas.microsoft.com/office/drawing/2014/main" id="{BB5DB565-F75B-1C87-1428-0B7AE4A1DB06}"/>
              </a:ext>
            </a:extLst>
          </p:cNvPr>
          <p:cNvPicPr>
            <a:picLocks noChangeAspect="1"/>
          </p:cNvPicPr>
          <p:nvPr/>
        </p:nvPicPr>
        <p:blipFill>
          <a:blip r:embed="rId2"/>
          <a:stretch>
            <a:fillRect/>
          </a:stretch>
        </p:blipFill>
        <p:spPr>
          <a:xfrm>
            <a:off x="2466975" y="2937043"/>
            <a:ext cx="7258050" cy="1971675"/>
          </a:xfrm>
          <a:prstGeom prst="rect">
            <a:avLst/>
          </a:prstGeom>
        </p:spPr>
      </p:pic>
    </p:spTree>
    <p:extLst>
      <p:ext uri="{BB962C8B-B14F-4D97-AF65-F5344CB8AC3E}">
        <p14:creationId xmlns:p14="http://schemas.microsoft.com/office/powerpoint/2010/main" val="4012009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Reordering, Reindexing, &amp; Sorting Data</a:t>
            </a: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2</a:t>
            </a:fld>
            <a:endParaRPr lang="en-US"/>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2494636"/>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We will often find the need to sort our data by the values of one or many columns. Say we wanted to find the days that reached the highest temperatures in New York City during October 2018; we could sort our values by the </a:t>
            </a:r>
            <a:r>
              <a:rPr lang="en-US" sz="1733" spc="27" dirty="0" err="1">
                <a:solidFill>
                  <a:srgbClr val="595959"/>
                </a:solidFill>
                <a:latin typeface="Poppins Light" panose="00000400000000000000" pitchFamily="2" charset="0"/>
                <a:cs typeface="Poppins Light" panose="00000400000000000000" pitchFamily="2" charset="0"/>
              </a:rPr>
              <a:t>temp_C</a:t>
            </a:r>
            <a:r>
              <a:rPr lang="en-US" sz="1733" spc="27" dirty="0">
                <a:solidFill>
                  <a:srgbClr val="595959"/>
                </a:solidFill>
                <a:latin typeface="Poppins Light" panose="00000400000000000000" pitchFamily="2" charset="0"/>
                <a:cs typeface="Poppins Light" panose="00000400000000000000" pitchFamily="2" charset="0"/>
              </a:rPr>
              <a:t> (or </a:t>
            </a:r>
            <a:r>
              <a:rPr lang="en-US" sz="1733" spc="27" dirty="0" err="1">
                <a:solidFill>
                  <a:srgbClr val="595959"/>
                </a:solidFill>
                <a:latin typeface="Poppins Light" panose="00000400000000000000" pitchFamily="2" charset="0"/>
                <a:cs typeface="Poppins Light" panose="00000400000000000000" pitchFamily="2" charset="0"/>
              </a:rPr>
              <a:t>temp_F</a:t>
            </a:r>
            <a:r>
              <a:rPr lang="en-US" sz="1733" spc="27" dirty="0">
                <a:solidFill>
                  <a:srgbClr val="595959"/>
                </a:solidFill>
                <a:latin typeface="Poppins Light" panose="00000400000000000000" pitchFamily="2" charset="0"/>
                <a:cs typeface="Poppins Light" panose="00000400000000000000" pitchFamily="2" charset="0"/>
              </a:rPr>
              <a:t>) column in descending order and use head() to select the number of days we wanted to see.</a:t>
            </a:r>
          </a:p>
          <a:p>
            <a:pPr marL="16086" marR="6773">
              <a:lnSpc>
                <a:spcPct val="114999"/>
              </a:lnSpc>
              <a:spcBef>
                <a:spcPts val="133"/>
              </a:spcBef>
              <a:tabLst>
                <a:tab pos="453802" algn="l"/>
                <a:tab pos="454649" algn="l"/>
              </a:tabLst>
            </a:pPr>
            <a:endParaRPr lang="en-US" sz="1733" spc="27" dirty="0">
              <a:solidFill>
                <a:srgbClr val="595959"/>
              </a:solidFill>
              <a:latin typeface="Poppins Light" panose="00000400000000000000" pitchFamily="2" charset="0"/>
              <a:cs typeface="Poppins Light" panose="00000400000000000000" pitchFamily="2" charset="0"/>
            </a:endParaRP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To accomplish this, we can use the </a:t>
            </a:r>
            <a:r>
              <a:rPr lang="en-US" sz="1733" spc="27" dirty="0" err="1">
                <a:solidFill>
                  <a:schemeClr val="accent1"/>
                </a:solidFill>
                <a:latin typeface="Poppins Light" panose="00000400000000000000" pitchFamily="2" charset="0"/>
                <a:cs typeface="Poppins Light" panose="00000400000000000000" pitchFamily="2" charset="0"/>
              </a:rPr>
              <a:t>sort_values</a:t>
            </a:r>
            <a:r>
              <a:rPr lang="en-US" sz="1733" spc="27" dirty="0">
                <a:solidFill>
                  <a:schemeClr val="accent1"/>
                </a:solidFill>
                <a:latin typeface="Poppins Light" panose="00000400000000000000" pitchFamily="2" charset="0"/>
                <a:cs typeface="Poppins Light" panose="00000400000000000000" pitchFamily="2" charset="0"/>
              </a:rPr>
              <a:t>() </a:t>
            </a:r>
            <a:r>
              <a:rPr lang="en-US" sz="1733" spc="27" dirty="0">
                <a:solidFill>
                  <a:srgbClr val="595959"/>
                </a:solidFill>
                <a:latin typeface="Poppins Light" panose="00000400000000000000" pitchFamily="2" charset="0"/>
                <a:cs typeface="Poppins Light" panose="00000400000000000000" pitchFamily="2" charset="0"/>
              </a:rPr>
              <a:t>method. Let's look at the top 10 days:</a:t>
            </a:r>
          </a:p>
        </p:txBody>
      </p:sp>
      <p:pic>
        <p:nvPicPr>
          <p:cNvPr id="7" name="Picture 6">
            <a:extLst>
              <a:ext uri="{FF2B5EF4-FFF2-40B4-BE49-F238E27FC236}">
                <a16:creationId xmlns:a16="http://schemas.microsoft.com/office/drawing/2014/main" id="{D016AF47-8137-B881-0F54-5C36C79E9C14}"/>
              </a:ext>
            </a:extLst>
          </p:cNvPr>
          <p:cNvPicPr>
            <a:picLocks noChangeAspect="1"/>
          </p:cNvPicPr>
          <p:nvPr/>
        </p:nvPicPr>
        <p:blipFill>
          <a:blip r:embed="rId2"/>
          <a:stretch>
            <a:fillRect/>
          </a:stretch>
        </p:blipFill>
        <p:spPr>
          <a:xfrm>
            <a:off x="2495550" y="4527419"/>
            <a:ext cx="7200900" cy="514350"/>
          </a:xfrm>
          <a:prstGeom prst="rect">
            <a:avLst/>
          </a:prstGeom>
        </p:spPr>
      </p:pic>
    </p:spTree>
    <p:extLst>
      <p:ext uri="{BB962C8B-B14F-4D97-AF65-F5344CB8AC3E}">
        <p14:creationId xmlns:p14="http://schemas.microsoft.com/office/powerpoint/2010/main" val="1748348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Pivoting </a:t>
            </a:r>
            <a:r>
              <a:rPr lang="en-US" sz="3067" dirty="0" err="1">
                <a:latin typeface="Poppins" panose="00000500000000000000" pitchFamily="2" charset="0"/>
                <a:cs typeface="Poppins" panose="00000500000000000000" pitchFamily="2" charset="0"/>
              </a:rPr>
              <a:t>DataFrames</a:t>
            </a:r>
            <a:endParaRPr lang="en-US" sz="3067" dirty="0">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20</a:t>
            </a:fld>
            <a:endParaRPr lang="en-US"/>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922731"/>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We can create an </a:t>
            </a:r>
            <a:r>
              <a:rPr lang="en-US" sz="1733" spc="27" dirty="0">
                <a:solidFill>
                  <a:schemeClr val="accent1"/>
                </a:solidFill>
                <a:latin typeface="Poppins Light" panose="00000400000000000000" pitchFamily="2" charset="0"/>
                <a:cs typeface="Poppins Light" panose="00000400000000000000" pitchFamily="2" charset="0"/>
              </a:rPr>
              <a:t>index</a:t>
            </a:r>
            <a:r>
              <a:rPr lang="en-US" sz="1733" spc="27" dirty="0">
                <a:solidFill>
                  <a:srgbClr val="595959"/>
                </a:solidFill>
                <a:latin typeface="Poppins Light" panose="00000400000000000000" pitchFamily="2" charset="0"/>
                <a:cs typeface="Poppins Light" panose="00000400000000000000" pitchFamily="2" charset="0"/>
              </a:rPr>
              <a:t> from </a:t>
            </a:r>
            <a:r>
              <a:rPr lang="en-US" sz="1733" spc="27" dirty="0">
                <a:solidFill>
                  <a:schemeClr val="accent1"/>
                </a:solidFill>
                <a:latin typeface="Poppins Light" panose="00000400000000000000" pitchFamily="2" charset="0"/>
                <a:cs typeface="Poppins Light" panose="00000400000000000000" pitchFamily="2" charset="0"/>
              </a:rPr>
              <a:t>any number of columns </a:t>
            </a:r>
            <a:r>
              <a:rPr lang="en-US" sz="1733" spc="27" dirty="0">
                <a:solidFill>
                  <a:srgbClr val="595959"/>
                </a:solidFill>
                <a:latin typeface="Poppins Light" panose="00000400000000000000" pitchFamily="2" charset="0"/>
                <a:cs typeface="Poppins Light" panose="00000400000000000000" pitchFamily="2" charset="0"/>
              </a:rPr>
              <a:t>with </a:t>
            </a:r>
            <a:r>
              <a:rPr lang="en-US" sz="1733" spc="27" dirty="0" err="1">
                <a:solidFill>
                  <a:schemeClr val="accent1"/>
                </a:solidFill>
                <a:latin typeface="Poppins Light" panose="00000400000000000000" pitchFamily="2" charset="0"/>
                <a:cs typeface="Poppins Light" panose="00000400000000000000" pitchFamily="2" charset="0"/>
              </a:rPr>
              <a:t>set_index</a:t>
            </a:r>
            <a:r>
              <a:rPr lang="en-US" sz="1733" spc="27" dirty="0">
                <a:solidFill>
                  <a:schemeClr val="accent1"/>
                </a:solidFill>
                <a:latin typeface="Poppins Light" panose="00000400000000000000" pitchFamily="2" charset="0"/>
                <a:cs typeface="Poppins Light" panose="00000400000000000000" pitchFamily="2" charset="0"/>
              </a:rPr>
              <a:t>()</a:t>
            </a:r>
            <a:r>
              <a:rPr lang="en-US" sz="1733" spc="27" dirty="0">
                <a:solidFill>
                  <a:srgbClr val="595959"/>
                </a:solidFill>
                <a:latin typeface="Poppins Light" panose="00000400000000000000" pitchFamily="2" charset="0"/>
                <a:cs typeface="Poppins Light" panose="00000400000000000000" pitchFamily="2" charset="0"/>
              </a:rPr>
              <a:t>. This gives us an index of type </a:t>
            </a:r>
            <a:r>
              <a:rPr lang="en-US" sz="1733" spc="27" dirty="0" err="1">
                <a:solidFill>
                  <a:schemeClr val="accent1"/>
                </a:solidFill>
                <a:latin typeface="Poppins Light" panose="00000400000000000000" pitchFamily="2" charset="0"/>
                <a:cs typeface="Poppins Light" panose="00000400000000000000" pitchFamily="2" charset="0"/>
              </a:rPr>
              <a:t>MultiIndex</a:t>
            </a:r>
            <a:r>
              <a:rPr lang="en-US" sz="1733" spc="27" dirty="0">
                <a:solidFill>
                  <a:srgbClr val="595959"/>
                </a:solidFill>
                <a:latin typeface="Poppins Light" panose="00000400000000000000" pitchFamily="2" charset="0"/>
                <a:cs typeface="Poppins Light" panose="00000400000000000000" pitchFamily="2" charset="0"/>
              </a:rPr>
              <a:t>, where the outermost level corresponds to the first element in the list provided to </a:t>
            </a:r>
            <a:r>
              <a:rPr lang="en-US" sz="1733" spc="27" dirty="0" err="1">
                <a:solidFill>
                  <a:srgbClr val="595959"/>
                </a:solidFill>
                <a:latin typeface="Poppins Light" panose="00000400000000000000" pitchFamily="2" charset="0"/>
                <a:cs typeface="Poppins Light" panose="00000400000000000000" pitchFamily="2" charset="0"/>
              </a:rPr>
              <a:t>set_index</a:t>
            </a:r>
            <a:r>
              <a:rPr lang="en-US" sz="1733" spc="27" dirty="0">
                <a:solidFill>
                  <a:srgbClr val="595959"/>
                </a:solidFill>
                <a:latin typeface="Poppins Light" panose="00000400000000000000" pitchFamily="2" charset="0"/>
                <a:cs typeface="Poppins Light" panose="00000400000000000000" pitchFamily="2" charset="0"/>
              </a:rPr>
              <a:t>():</a:t>
            </a:r>
          </a:p>
        </p:txBody>
      </p:sp>
      <p:pic>
        <p:nvPicPr>
          <p:cNvPr id="6" name="Picture 5">
            <a:extLst>
              <a:ext uri="{FF2B5EF4-FFF2-40B4-BE49-F238E27FC236}">
                <a16:creationId xmlns:a16="http://schemas.microsoft.com/office/drawing/2014/main" id="{1B3C2BF2-7B59-DD8C-C986-EA0DF50EB88C}"/>
              </a:ext>
            </a:extLst>
          </p:cNvPr>
          <p:cNvPicPr>
            <a:picLocks noChangeAspect="1"/>
          </p:cNvPicPr>
          <p:nvPr/>
        </p:nvPicPr>
        <p:blipFill>
          <a:blip r:embed="rId2"/>
          <a:stretch>
            <a:fillRect/>
          </a:stretch>
        </p:blipFill>
        <p:spPr>
          <a:xfrm>
            <a:off x="2471737" y="2811140"/>
            <a:ext cx="7248525" cy="2638425"/>
          </a:xfrm>
          <a:prstGeom prst="rect">
            <a:avLst/>
          </a:prstGeom>
        </p:spPr>
      </p:pic>
    </p:spTree>
    <p:extLst>
      <p:ext uri="{BB962C8B-B14F-4D97-AF65-F5344CB8AC3E}">
        <p14:creationId xmlns:p14="http://schemas.microsoft.com/office/powerpoint/2010/main" val="39320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Pivoting </a:t>
            </a:r>
            <a:r>
              <a:rPr lang="en-US" sz="3067" dirty="0" err="1">
                <a:latin typeface="Poppins" panose="00000500000000000000" pitchFamily="2" charset="0"/>
                <a:cs typeface="Poppins" panose="00000500000000000000" pitchFamily="2" charset="0"/>
              </a:rPr>
              <a:t>DataFrames</a:t>
            </a:r>
            <a:endParaRPr lang="en-US" sz="3067" dirty="0">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21</a:t>
            </a:fld>
            <a:endParaRPr lang="en-US"/>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628869"/>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Notice that we now have </a:t>
            </a:r>
            <a:r>
              <a:rPr lang="en-US" sz="1733" spc="27" dirty="0">
                <a:solidFill>
                  <a:schemeClr val="accent1"/>
                </a:solidFill>
                <a:latin typeface="Poppins Light" panose="00000400000000000000" pitchFamily="2" charset="0"/>
                <a:cs typeface="Poppins Light" panose="00000400000000000000" pitchFamily="2" charset="0"/>
              </a:rPr>
              <a:t>two levels </a:t>
            </a:r>
            <a:r>
              <a:rPr lang="en-US" sz="1733" spc="27" dirty="0">
                <a:solidFill>
                  <a:srgbClr val="595959"/>
                </a:solidFill>
                <a:latin typeface="Poppins Light" panose="00000400000000000000" pitchFamily="2" charset="0"/>
                <a:cs typeface="Poppins Light" panose="00000400000000000000" pitchFamily="2" charset="0"/>
              </a:rPr>
              <a:t>in the index—date is the outermost level and datatype is the innermost:</a:t>
            </a:r>
          </a:p>
        </p:txBody>
      </p:sp>
      <p:pic>
        <p:nvPicPr>
          <p:cNvPr id="7" name="Picture 6">
            <a:extLst>
              <a:ext uri="{FF2B5EF4-FFF2-40B4-BE49-F238E27FC236}">
                <a16:creationId xmlns:a16="http://schemas.microsoft.com/office/drawing/2014/main" id="{EB47CB8D-5F69-72FA-F4D3-BBB0FD0641F6}"/>
              </a:ext>
            </a:extLst>
          </p:cNvPr>
          <p:cNvPicPr>
            <a:picLocks noChangeAspect="1"/>
          </p:cNvPicPr>
          <p:nvPr/>
        </p:nvPicPr>
        <p:blipFill>
          <a:blip r:embed="rId2"/>
          <a:stretch>
            <a:fillRect/>
          </a:stretch>
        </p:blipFill>
        <p:spPr>
          <a:xfrm>
            <a:off x="3945228" y="2647545"/>
            <a:ext cx="4301544" cy="3352800"/>
          </a:xfrm>
          <a:prstGeom prst="rect">
            <a:avLst/>
          </a:prstGeom>
        </p:spPr>
      </p:pic>
    </p:spTree>
    <p:extLst>
      <p:ext uri="{BB962C8B-B14F-4D97-AF65-F5344CB8AC3E}">
        <p14:creationId xmlns:p14="http://schemas.microsoft.com/office/powerpoint/2010/main" val="1959723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Pivoting </a:t>
            </a:r>
            <a:r>
              <a:rPr lang="en-US" sz="3067" dirty="0" err="1">
                <a:latin typeface="Poppins" panose="00000500000000000000" pitchFamily="2" charset="0"/>
                <a:cs typeface="Poppins" panose="00000500000000000000" pitchFamily="2" charset="0"/>
              </a:rPr>
              <a:t>DataFrames</a:t>
            </a:r>
            <a:endParaRPr lang="en-US" sz="3067" dirty="0">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22</a:t>
            </a:fld>
            <a:endParaRPr lang="en-US"/>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628869"/>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The </a:t>
            </a:r>
            <a:r>
              <a:rPr lang="en-US" sz="1733" spc="27" dirty="0">
                <a:solidFill>
                  <a:schemeClr val="accent1"/>
                </a:solidFill>
                <a:latin typeface="Poppins Light" panose="00000400000000000000" pitchFamily="2" charset="0"/>
                <a:cs typeface="Poppins Light" panose="00000400000000000000" pitchFamily="2" charset="0"/>
              </a:rPr>
              <a:t>pivot() </a:t>
            </a:r>
            <a:r>
              <a:rPr lang="en-US" sz="1733" spc="27" dirty="0">
                <a:solidFill>
                  <a:srgbClr val="595959"/>
                </a:solidFill>
                <a:latin typeface="Poppins Light" panose="00000400000000000000" pitchFamily="2" charset="0"/>
                <a:cs typeface="Poppins Light" panose="00000400000000000000" pitchFamily="2" charset="0"/>
              </a:rPr>
              <a:t>method expects the data to only have </a:t>
            </a:r>
            <a:r>
              <a:rPr lang="en-US" sz="1733" spc="27" dirty="0">
                <a:solidFill>
                  <a:schemeClr val="accent1"/>
                </a:solidFill>
                <a:latin typeface="Poppins Light" panose="00000400000000000000" pitchFamily="2" charset="0"/>
                <a:cs typeface="Poppins Light" panose="00000400000000000000" pitchFamily="2" charset="0"/>
              </a:rPr>
              <a:t>one column </a:t>
            </a:r>
            <a:r>
              <a:rPr lang="en-US" sz="1733" spc="27" dirty="0">
                <a:solidFill>
                  <a:srgbClr val="595959"/>
                </a:solidFill>
                <a:latin typeface="Poppins Light" panose="00000400000000000000" pitchFamily="2" charset="0"/>
                <a:cs typeface="Poppins Light" panose="00000400000000000000" pitchFamily="2" charset="0"/>
              </a:rPr>
              <a:t>to set as the index; if we have a </a:t>
            </a:r>
            <a:r>
              <a:rPr lang="en-US" sz="1733" spc="27" dirty="0">
                <a:solidFill>
                  <a:schemeClr val="accent1"/>
                </a:solidFill>
                <a:latin typeface="Poppins Light" panose="00000400000000000000" pitchFamily="2" charset="0"/>
                <a:cs typeface="Poppins Light" panose="00000400000000000000" pitchFamily="2" charset="0"/>
              </a:rPr>
              <a:t>multi-level index</a:t>
            </a:r>
            <a:r>
              <a:rPr lang="en-US" sz="1733" spc="27" dirty="0">
                <a:solidFill>
                  <a:srgbClr val="595959"/>
                </a:solidFill>
                <a:latin typeface="Poppins Light" panose="00000400000000000000" pitchFamily="2" charset="0"/>
                <a:cs typeface="Poppins Light" panose="00000400000000000000" pitchFamily="2" charset="0"/>
              </a:rPr>
              <a:t>, we should use the </a:t>
            </a:r>
            <a:r>
              <a:rPr lang="en-US" sz="1733" spc="27" dirty="0">
                <a:solidFill>
                  <a:schemeClr val="accent1"/>
                </a:solidFill>
                <a:latin typeface="Poppins Light" panose="00000400000000000000" pitchFamily="2" charset="0"/>
                <a:cs typeface="Poppins Light" panose="00000400000000000000" pitchFamily="2" charset="0"/>
              </a:rPr>
              <a:t>unstack() </a:t>
            </a:r>
            <a:r>
              <a:rPr lang="en-US" sz="1733" spc="27" dirty="0">
                <a:solidFill>
                  <a:srgbClr val="595959"/>
                </a:solidFill>
                <a:latin typeface="Poppins Light" panose="00000400000000000000" pitchFamily="2" charset="0"/>
                <a:cs typeface="Poppins Light" panose="00000400000000000000" pitchFamily="2" charset="0"/>
              </a:rPr>
              <a:t>method instead.</a:t>
            </a:r>
          </a:p>
        </p:txBody>
      </p:sp>
      <p:pic>
        <p:nvPicPr>
          <p:cNvPr id="6" name="Picture 5">
            <a:extLst>
              <a:ext uri="{FF2B5EF4-FFF2-40B4-BE49-F238E27FC236}">
                <a16:creationId xmlns:a16="http://schemas.microsoft.com/office/drawing/2014/main" id="{E42D0958-31D6-58D5-F142-B62383B13A8B}"/>
              </a:ext>
            </a:extLst>
          </p:cNvPr>
          <p:cNvPicPr>
            <a:picLocks noChangeAspect="1"/>
          </p:cNvPicPr>
          <p:nvPr/>
        </p:nvPicPr>
        <p:blipFill>
          <a:blip r:embed="rId2"/>
          <a:stretch>
            <a:fillRect/>
          </a:stretch>
        </p:blipFill>
        <p:spPr>
          <a:xfrm>
            <a:off x="2476500" y="2517278"/>
            <a:ext cx="7239000" cy="542925"/>
          </a:xfrm>
          <a:prstGeom prst="rect">
            <a:avLst/>
          </a:prstGeom>
        </p:spPr>
      </p:pic>
      <p:pic>
        <p:nvPicPr>
          <p:cNvPr id="9" name="Picture 8">
            <a:extLst>
              <a:ext uri="{FF2B5EF4-FFF2-40B4-BE49-F238E27FC236}">
                <a16:creationId xmlns:a16="http://schemas.microsoft.com/office/drawing/2014/main" id="{D815023E-8CCD-42B6-B6A5-2DCFED69A9E9}"/>
              </a:ext>
            </a:extLst>
          </p:cNvPr>
          <p:cNvPicPr>
            <a:picLocks noChangeAspect="1"/>
          </p:cNvPicPr>
          <p:nvPr/>
        </p:nvPicPr>
        <p:blipFill>
          <a:blip r:embed="rId3"/>
          <a:stretch>
            <a:fillRect/>
          </a:stretch>
        </p:blipFill>
        <p:spPr>
          <a:xfrm>
            <a:off x="1625262" y="3473112"/>
            <a:ext cx="4470738" cy="2802884"/>
          </a:xfrm>
          <a:prstGeom prst="rect">
            <a:avLst/>
          </a:prstGeom>
        </p:spPr>
      </p:pic>
      <p:sp>
        <p:nvSpPr>
          <p:cNvPr id="10" name="object 3">
            <a:extLst>
              <a:ext uri="{FF2B5EF4-FFF2-40B4-BE49-F238E27FC236}">
                <a16:creationId xmlns:a16="http://schemas.microsoft.com/office/drawing/2014/main" id="{13834E5C-1DE9-7673-6392-C52AB83922D8}"/>
              </a:ext>
            </a:extLst>
          </p:cNvPr>
          <p:cNvSpPr txBox="1"/>
          <p:nvPr/>
        </p:nvSpPr>
        <p:spPr>
          <a:xfrm>
            <a:off x="6598843" y="3801809"/>
            <a:ext cx="4583035" cy="2149477"/>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Order matters here because, by default, unstack() will move the innermost level of the index to the columns; To unstack a different level, simply pass in the index of the level to unstack, where 0 is the leftmost and -1 is the rightmost, or the name of the level.</a:t>
            </a:r>
          </a:p>
        </p:txBody>
      </p:sp>
    </p:spTree>
    <p:extLst>
      <p:ext uri="{BB962C8B-B14F-4D97-AF65-F5344CB8AC3E}">
        <p14:creationId xmlns:p14="http://schemas.microsoft.com/office/powerpoint/2010/main" val="4054925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Pivoting </a:t>
            </a:r>
            <a:r>
              <a:rPr lang="en-US" sz="3067" dirty="0" err="1">
                <a:latin typeface="Poppins" panose="00000500000000000000" pitchFamily="2" charset="0"/>
                <a:cs typeface="Poppins" panose="00000500000000000000" pitchFamily="2" charset="0"/>
              </a:rPr>
              <a:t>DataFrames</a:t>
            </a:r>
            <a:endParaRPr lang="en-US" sz="3067" dirty="0">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23</a:t>
            </a:fld>
            <a:endParaRPr lang="en-US"/>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628869"/>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The </a:t>
            </a:r>
            <a:r>
              <a:rPr lang="en-US" sz="1733" spc="27" dirty="0">
                <a:solidFill>
                  <a:schemeClr val="accent1"/>
                </a:solidFill>
                <a:latin typeface="Poppins Light" panose="00000400000000000000" pitchFamily="2" charset="0"/>
                <a:cs typeface="Poppins Light" panose="00000400000000000000" pitchFamily="2" charset="0"/>
              </a:rPr>
              <a:t>unstack() </a:t>
            </a:r>
            <a:r>
              <a:rPr lang="en-US" sz="1733" spc="27" dirty="0">
                <a:solidFill>
                  <a:srgbClr val="595959"/>
                </a:solidFill>
                <a:latin typeface="Poppins Light" panose="00000400000000000000" pitchFamily="2" charset="0"/>
                <a:cs typeface="Poppins Light" panose="00000400000000000000" pitchFamily="2" charset="0"/>
              </a:rPr>
              <a:t>method has the added benefit of allowing us to specify how to </a:t>
            </a:r>
            <a:r>
              <a:rPr lang="en-US" sz="1733" spc="27" dirty="0">
                <a:solidFill>
                  <a:schemeClr val="accent1"/>
                </a:solidFill>
                <a:latin typeface="Poppins Light" panose="00000400000000000000" pitchFamily="2" charset="0"/>
                <a:cs typeface="Poppins Light" panose="00000400000000000000" pitchFamily="2" charset="0"/>
              </a:rPr>
              <a:t>fill</a:t>
            </a:r>
            <a:r>
              <a:rPr lang="en-US" sz="1733" spc="27" dirty="0">
                <a:solidFill>
                  <a:srgbClr val="595959"/>
                </a:solidFill>
                <a:latin typeface="Poppins Light" panose="00000400000000000000" pitchFamily="2" charset="0"/>
                <a:cs typeface="Poppins Light" panose="00000400000000000000" pitchFamily="2" charset="0"/>
              </a:rPr>
              <a:t> in missing values that come into existence upon reshaping the data.</a:t>
            </a:r>
          </a:p>
        </p:txBody>
      </p:sp>
      <p:pic>
        <p:nvPicPr>
          <p:cNvPr id="7" name="Picture 6">
            <a:extLst>
              <a:ext uri="{FF2B5EF4-FFF2-40B4-BE49-F238E27FC236}">
                <a16:creationId xmlns:a16="http://schemas.microsoft.com/office/drawing/2014/main" id="{04EA008D-ECB7-E5AE-6314-D11281E3E4CB}"/>
              </a:ext>
            </a:extLst>
          </p:cNvPr>
          <p:cNvPicPr>
            <a:picLocks noChangeAspect="1"/>
          </p:cNvPicPr>
          <p:nvPr/>
        </p:nvPicPr>
        <p:blipFill>
          <a:blip r:embed="rId2"/>
          <a:stretch>
            <a:fillRect/>
          </a:stretch>
        </p:blipFill>
        <p:spPr>
          <a:xfrm>
            <a:off x="1624444" y="3311849"/>
            <a:ext cx="7239000" cy="1914525"/>
          </a:xfrm>
          <a:prstGeom prst="rect">
            <a:avLst/>
          </a:prstGeom>
        </p:spPr>
      </p:pic>
      <p:pic>
        <p:nvPicPr>
          <p:cNvPr id="11" name="Picture 10">
            <a:extLst>
              <a:ext uri="{FF2B5EF4-FFF2-40B4-BE49-F238E27FC236}">
                <a16:creationId xmlns:a16="http://schemas.microsoft.com/office/drawing/2014/main" id="{E3085244-597E-7FCB-C210-FD551B197373}"/>
              </a:ext>
            </a:extLst>
          </p:cNvPr>
          <p:cNvPicPr>
            <a:picLocks noChangeAspect="1"/>
          </p:cNvPicPr>
          <p:nvPr/>
        </p:nvPicPr>
        <p:blipFill>
          <a:blip r:embed="rId3"/>
          <a:stretch>
            <a:fillRect/>
          </a:stretch>
        </p:blipFill>
        <p:spPr>
          <a:xfrm>
            <a:off x="7715623" y="2471737"/>
            <a:ext cx="3638177" cy="3594748"/>
          </a:xfrm>
          <a:prstGeom prst="rect">
            <a:avLst/>
          </a:prstGeom>
        </p:spPr>
      </p:pic>
    </p:spTree>
    <p:extLst>
      <p:ext uri="{BB962C8B-B14F-4D97-AF65-F5344CB8AC3E}">
        <p14:creationId xmlns:p14="http://schemas.microsoft.com/office/powerpoint/2010/main" val="1820483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Pivoting </a:t>
            </a:r>
            <a:r>
              <a:rPr lang="en-US" sz="3067" dirty="0" err="1">
                <a:latin typeface="Poppins" panose="00000500000000000000" pitchFamily="2" charset="0"/>
                <a:cs typeface="Poppins" panose="00000500000000000000" pitchFamily="2" charset="0"/>
              </a:rPr>
              <a:t>DataFrames</a:t>
            </a:r>
            <a:endParaRPr lang="en-US" sz="3067" dirty="0">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24</a:t>
            </a:fld>
            <a:endParaRPr lang="en-US"/>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628869"/>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Using </a:t>
            </a:r>
            <a:r>
              <a:rPr lang="en-US" sz="1733" spc="27" dirty="0">
                <a:solidFill>
                  <a:schemeClr val="accent1"/>
                </a:solidFill>
                <a:latin typeface="Poppins Light" panose="00000400000000000000" pitchFamily="2" charset="0"/>
                <a:cs typeface="Poppins Light" panose="00000400000000000000" pitchFamily="2" charset="0"/>
              </a:rPr>
              <a:t>unstack()</a:t>
            </a:r>
            <a:r>
              <a:rPr lang="en-US" sz="1733" spc="27" dirty="0">
                <a:solidFill>
                  <a:srgbClr val="595959"/>
                </a:solidFill>
                <a:latin typeface="Poppins Light" panose="00000400000000000000" pitchFamily="2" charset="0"/>
                <a:cs typeface="Poppins Light" panose="00000400000000000000" pitchFamily="2" charset="0"/>
              </a:rPr>
              <a:t>, as we did previously, will result in </a:t>
            </a:r>
            <a:r>
              <a:rPr lang="en-US" sz="1733" spc="27" dirty="0" err="1">
                <a:solidFill>
                  <a:schemeClr val="accent1"/>
                </a:solidFill>
                <a:latin typeface="Poppins Light" panose="00000400000000000000" pitchFamily="2" charset="0"/>
                <a:cs typeface="Poppins Light" panose="00000400000000000000" pitchFamily="2" charset="0"/>
              </a:rPr>
              <a:t>NaN</a:t>
            </a:r>
            <a:r>
              <a:rPr lang="en-US" sz="1733" spc="27" dirty="0">
                <a:solidFill>
                  <a:srgbClr val="595959"/>
                </a:solidFill>
                <a:latin typeface="Poppins Light" panose="00000400000000000000" pitchFamily="2" charset="0"/>
                <a:cs typeface="Poppins Light" panose="00000400000000000000" pitchFamily="2" charset="0"/>
              </a:rPr>
              <a:t> values for most of the </a:t>
            </a:r>
            <a:r>
              <a:rPr lang="en-US" sz="1733" spc="27" dirty="0">
                <a:solidFill>
                  <a:schemeClr val="accent1"/>
                </a:solidFill>
                <a:latin typeface="Poppins Light" panose="00000400000000000000" pitchFamily="2" charset="0"/>
                <a:cs typeface="Poppins Light" panose="00000400000000000000" pitchFamily="2" charset="0"/>
              </a:rPr>
              <a:t>TAVG</a:t>
            </a:r>
            <a:r>
              <a:rPr lang="en-US" sz="1733" spc="27" dirty="0">
                <a:solidFill>
                  <a:srgbClr val="595959"/>
                </a:solidFill>
                <a:latin typeface="Poppins Light" panose="00000400000000000000" pitchFamily="2" charset="0"/>
                <a:cs typeface="Poppins Light" panose="00000400000000000000" pitchFamily="2" charset="0"/>
              </a:rPr>
              <a:t> data:</a:t>
            </a:r>
          </a:p>
        </p:txBody>
      </p:sp>
      <p:pic>
        <p:nvPicPr>
          <p:cNvPr id="6" name="Picture 5">
            <a:extLst>
              <a:ext uri="{FF2B5EF4-FFF2-40B4-BE49-F238E27FC236}">
                <a16:creationId xmlns:a16="http://schemas.microsoft.com/office/drawing/2014/main" id="{1F9C4A52-3C7E-14BA-1430-E17168CB3ADA}"/>
              </a:ext>
            </a:extLst>
          </p:cNvPr>
          <p:cNvPicPr>
            <a:picLocks noChangeAspect="1"/>
          </p:cNvPicPr>
          <p:nvPr/>
        </p:nvPicPr>
        <p:blipFill>
          <a:blip r:embed="rId2"/>
          <a:stretch>
            <a:fillRect/>
          </a:stretch>
        </p:blipFill>
        <p:spPr>
          <a:xfrm>
            <a:off x="2481262" y="2256254"/>
            <a:ext cx="7229475" cy="304800"/>
          </a:xfrm>
          <a:prstGeom prst="rect">
            <a:avLst/>
          </a:prstGeom>
        </p:spPr>
      </p:pic>
      <p:pic>
        <p:nvPicPr>
          <p:cNvPr id="9" name="Picture 8">
            <a:extLst>
              <a:ext uri="{FF2B5EF4-FFF2-40B4-BE49-F238E27FC236}">
                <a16:creationId xmlns:a16="http://schemas.microsoft.com/office/drawing/2014/main" id="{671F77F4-E4CC-F675-2DAE-3211B4C3CB31}"/>
              </a:ext>
            </a:extLst>
          </p:cNvPr>
          <p:cNvPicPr>
            <a:picLocks noChangeAspect="1"/>
          </p:cNvPicPr>
          <p:nvPr/>
        </p:nvPicPr>
        <p:blipFill>
          <a:blip r:embed="rId3"/>
          <a:stretch>
            <a:fillRect/>
          </a:stretch>
        </p:blipFill>
        <p:spPr>
          <a:xfrm>
            <a:off x="2850523" y="3020473"/>
            <a:ext cx="6490952" cy="3255523"/>
          </a:xfrm>
          <a:prstGeom prst="rect">
            <a:avLst/>
          </a:prstGeom>
        </p:spPr>
      </p:pic>
      <p:sp>
        <p:nvSpPr>
          <p:cNvPr id="10" name="Rectangle 9">
            <a:extLst>
              <a:ext uri="{FF2B5EF4-FFF2-40B4-BE49-F238E27FC236}">
                <a16:creationId xmlns:a16="http://schemas.microsoft.com/office/drawing/2014/main" id="{D31DCCD4-F777-F4EB-74EB-B52F60D01879}"/>
              </a:ext>
            </a:extLst>
          </p:cNvPr>
          <p:cNvSpPr/>
          <p:nvPr/>
        </p:nvSpPr>
        <p:spPr>
          <a:xfrm>
            <a:off x="4036979" y="3356043"/>
            <a:ext cx="661481" cy="28404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526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Pivoting </a:t>
            </a:r>
            <a:r>
              <a:rPr lang="en-US" sz="3067" dirty="0" err="1">
                <a:latin typeface="Poppins" panose="00000500000000000000" pitchFamily="2" charset="0"/>
                <a:cs typeface="Poppins" panose="00000500000000000000" pitchFamily="2" charset="0"/>
              </a:rPr>
              <a:t>DataFrames</a:t>
            </a:r>
            <a:endParaRPr lang="en-US" sz="3067" dirty="0">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25</a:t>
            </a:fld>
            <a:endParaRPr lang="en-US" dirty="0"/>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628869"/>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To address this, we can pass in an appropriate </a:t>
            </a:r>
            <a:r>
              <a:rPr lang="en-US" sz="1733" spc="27" dirty="0" err="1">
                <a:solidFill>
                  <a:schemeClr val="accent1"/>
                </a:solidFill>
                <a:latin typeface="Poppins Light" panose="00000400000000000000" pitchFamily="2" charset="0"/>
                <a:cs typeface="Poppins Light" panose="00000400000000000000" pitchFamily="2" charset="0"/>
              </a:rPr>
              <a:t>fill_value</a:t>
            </a:r>
            <a:r>
              <a:rPr lang="en-US" sz="1733" spc="27" dirty="0">
                <a:solidFill>
                  <a:srgbClr val="595959"/>
                </a:solidFill>
                <a:latin typeface="Poppins Light" panose="00000400000000000000" pitchFamily="2" charset="0"/>
                <a:cs typeface="Poppins Light" panose="00000400000000000000" pitchFamily="2" charset="0"/>
              </a:rPr>
              <a:t>. However, we are restricted to passing in a value for this, not a strategy</a:t>
            </a:r>
          </a:p>
        </p:txBody>
      </p:sp>
      <p:pic>
        <p:nvPicPr>
          <p:cNvPr id="7" name="Picture 6">
            <a:extLst>
              <a:ext uri="{FF2B5EF4-FFF2-40B4-BE49-F238E27FC236}">
                <a16:creationId xmlns:a16="http://schemas.microsoft.com/office/drawing/2014/main" id="{93F564A3-1C75-4612-51EC-2FFC9826C106}"/>
              </a:ext>
            </a:extLst>
          </p:cNvPr>
          <p:cNvPicPr>
            <a:picLocks noChangeAspect="1"/>
          </p:cNvPicPr>
          <p:nvPr/>
        </p:nvPicPr>
        <p:blipFill>
          <a:blip r:embed="rId2"/>
          <a:stretch>
            <a:fillRect/>
          </a:stretch>
        </p:blipFill>
        <p:spPr>
          <a:xfrm>
            <a:off x="2481262" y="2364878"/>
            <a:ext cx="7229475" cy="304800"/>
          </a:xfrm>
          <a:prstGeom prst="rect">
            <a:avLst/>
          </a:prstGeom>
        </p:spPr>
      </p:pic>
      <p:pic>
        <p:nvPicPr>
          <p:cNvPr id="11" name="Picture 10">
            <a:extLst>
              <a:ext uri="{FF2B5EF4-FFF2-40B4-BE49-F238E27FC236}">
                <a16:creationId xmlns:a16="http://schemas.microsoft.com/office/drawing/2014/main" id="{AC89F9ED-2CBC-BD11-C071-A4CC20706C77}"/>
              </a:ext>
            </a:extLst>
          </p:cNvPr>
          <p:cNvPicPr>
            <a:picLocks noChangeAspect="1"/>
          </p:cNvPicPr>
          <p:nvPr/>
        </p:nvPicPr>
        <p:blipFill>
          <a:blip r:embed="rId3"/>
          <a:stretch>
            <a:fillRect/>
          </a:stretch>
        </p:blipFill>
        <p:spPr>
          <a:xfrm>
            <a:off x="1624444" y="3649185"/>
            <a:ext cx="4373567" cy="2193553"/>
          </a:xfrm>
          <a:prstGeom prst="rect">
            <a:avLst/>
          </a:prstGeom>
        </p:spPr>
      </p:pic>
      <p:sp>
        <p:nvSpPr>
          <p:cNvPr id="12" name="object 3">
            <a:extLst>
              <a:ext uri="{FF2B5EF4-FFF2-40B4-BE49-F238E27FC236}">
                <a16:creationId xmlns:a16="http://schemas.microsoft.com/office/drawing/2014/main" id="{F5FD39ED-9CB9-5238-C45D-DDCCF30222F0}"/>
              </a:ext>
            </a:extLst>
          </p:cNvPr>
          <p:cNvSpPr txBox="1"/>
          <p:nvPr/>
        </p:nvSpPr>
        <p:spPr>
          <a:xfrm>
            <a:off x="6287169" y="3429000"/>
            <a:ext cx="5066631" cy="2456164"/>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To summarize, </a:t>
            </a:r>
            <a:r>
              <a:rPr lang="en-US" sz="1733" spc="27" dirty="0">
                <a:solidFill>
                  <a:schemeClr val="accent1"/>
                </a:solidFill>
                <a:latin typeface="Poppins Light" panose="00000400000000000000" pitchFamily="2" charset="0"/>
                <a:cs typeface="Poppins Light" panose="00000400000000000000" pitchFamily="2" charset="0"/>
              </a:rPr>
              <a:t>unstack() </a:t>
            </a:r>
            <a:r>
              <a:rPr lang="en-US" sz="1733" spc="27" dirty="0">
                <a:solidFill>
                  <a:srgbClr val="595959"/>
                </a:solidFill>
                <a:latin typeface="Poppins Light" panose="00000400000000000000" pitchFamily="2" charset="0"/>
                <a:cs typeface="Poppins Light" panose="00000400000000000000" pitchFamily="2" charset="0"/>
              </a:rPr>
              <a:t>should be our method of choice when we have a </a:t>
            </a:r>
            <a:r>
              <a:rPr lang="en-US" sz="1733" spc="27" dirty="0">
                <a:solidFill>
                  <a:schemeClr val="accent1"/>
                </a:solidFill>
                <a:latin typeface="Poppins Light" panose="00000400000000000000" pitchFamily="2" charset="0"/>
                <a:cs typeface="Poppins Light" panose="00000400000000000000" pitchFamily="2" charset="0"/>
              </a:rPr>
              <a:t>multi level index </a:t>
            </a:r>
            <a:r>
              <a:rPr lang="en-US" sz="1733" spc="27" dirty="0">
                <a:solidFill>
                  <a:srgbClr val="595959"/>
                </a:solidFill>
                <a:latin typeface="Poppins Light" panose="00000400000000000000" pitchFamily="2" charset="0"/>
                <a:cs typeface="Poppins Light" panose="00000400000000000000" pitchFamily="2" charset="0"/>
              </a:rPr>
              <a:t>and would like to move one or more of the levels to the columns; however, if we are simply using a </a:t>
            </a:r>
            <a:r>
              <a:rPr lang="en-US" sz="1733" spc="27" dirty="0">
                <a:solidFill>
                  <a:schemeClr val="accent1"/>
                </a:solidFill>
                <a:latin typeface="Poppins Light" panose="00000400000000000000" pitchFamily="2" charset="0"/>
                <a:cs typeface="Poppins Light" panose="00000400000000000000" pitchFamily="2" charset="0"/>
              </a:rPr>
              <a:t>single index</a:t>
            </a:r>
            <a:r>
              <a:rPr lang="en-US" sz="1733" spc="27" dirty="0">
                <a:solidFill>
                  <a:srgbClr val="595959"/>
                </a:solidFill>
                <a:latin typeface="Poppins Light" panose="00000400000000000000" pitchFamily="2" charset="0"/>
                <a:cs typeface="Poppins Light" panose="00000400000000000000" pitchFamily="2" charset="0"/>
              </a:rPr>
              <a:t>, the </a:t>
            </a:r>
            <a:r>
              <a:rPr lang="en-US" sz="1733" spc="27" dirty="0">
                <a:solidFill>
                  <a:schemeClr val="accent1"/>
                </a:solidFill>
                <a:latin typeface="Poppins Light" panose="00000400000000000000" pitchFamily="2" charset="0"/>
                <a:cs typeface="Poppins Light" panose="00000400000000000000" pitchFamily="2" charset="0"/>
              </a:rPr>
              <a:t>pivot() </a:t>
            </a:r>
            <a:r>
              <a:rPr lang="en-US" sz="1733" spc="27" dirty="0">
                <a:solidFill>
                  <a:srgbClr val="595959"/>
                </a:solidFill>
                <a:latin typeface="Poppins Light" panose="00000400000000000000" pitchFamily="2" charset="0"/>
                <a:cs typeface="Poppins Light" panose="00000400000000000000" pitchFamily="2" charset="0"/>
              </a:rPr>
              <a:t>method's syntax is likely to be easier to specify correctly since it's more apparent which data will end up where.</a:t>
            </a:r>
          </a:p>
        </p:txBody>
      </p:sp>
    </p:spTree>
    <p:extLst>
      <p:ext uri="{BB962C8B-B14F-4D97-AF65-F5344CB8AC3E}">
        <p14:creationId xmlns:p14="http://schemas.microsoft.com/office/powerpoint/2010/main" val="2095593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Melting </a:t>
            </a:r>
            <a:r>
              <a:rPr lang="en-US" sz="3067" dirty="0" err="1">
                <a:latin typeface="Poppins" panose="00000500000000000000" pitchFamily="2" charset="0"/>
                <a:cs typeface="Poppins" panose="00000500000000000000" pitchFamily="2" charset="0"/>
              </a:rPr>
              <a:t>DataFrames</a:t>
            </a:r>
            <a:endParaRPr lang="en-US" sz="3067" dirty="0">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26</a:t>
            </a:fld>
            <a:endParaRPr lang="en-US" dirty="0"/>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616045"/>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To go from wide format to long format, we need to </a:t>
            </a:r>
            <a:r>
              <a:rPr lang="en-US" sz="1733" spc="27" dirty="0">
                <a:solidFill>
                  <a:schemeClr val="accent1"/>
                </a:solidFill>
                <a:latin typeface="Poppins Light" panose="00000400000000000000" pitchFamily="2" charset="0"/>
                <a:cs typeface="Poppins Light" panose="00000400000000000000" pitchFamily="2" charset="0"/>
              </a:rPr>
              <a:t>melt</a:t>
            </a:r>
            <a:r>
              <a:rPr lang="en-US" sz="1733" spc="27" dirty="0">
                <a:solidFill>
                  <a:srgbClr val="595959"/>
                </a:solidFill>
                <a:latin typeface="Poppins Light" panose="00000400000000000000" pitchFamily="2" charset="0"/>
                <a:cs typeface="Poppins Light" panose="00000400000000000000" pitchFamily="2" charset="0"/>
              </a:rPr>
              <a:t> the data. Melting undoes a pivot. For this example, we will read in the data from the </a:t>
            </a:r>
            <a:r>
              <a:rPr lang="en-US" sz="1733" spc="27" dirty="0">
                <a:solidFill>
                  <a:schemeClr val="accent1"/>
                </a:solidFill>
                <a:latin typeface="Poppins Light" panose="00000400000000000000" pitchFamily="2" charset="0"/>
                <a:cs typeface="Poppins Light" panose="00000400000000000000" pitchFamily="2" charset="0"/>
              </a:rPr>
              <a:t>wide_data.csv </a:t>
            </a:r>
            <a:r>
              <a:rPr lang="en-US" sz="1733" spc="27" dirty="0">
                <a:solidFill>
                  <a:srgbClr val="595959"/>
                </a:solidFill>
                <a:latin typeface="Poppins Light" panose="00000400000000000000" pitchFamily="2" charset="0"/>
                <a:cs typeface="Poppins Light" panose="00000400000000000000" pitchFamily="2" charset="0"/>
              </a:rPr>
              <a:t>file:</a:t>
            </a:r>
          </a:p>
        </p:txBody>
      </p:sp>
      <p:pic>
        <p:nvPicPr>
          <p:cNvPr id="6" name="Picture 5">
            <a:extLst>
              <a:ext uri="{FF2B5EF4-FFF2-40B4-BE49-F238E27FC236}">
                <a16:creationId xmlns:a16="http://schemas.microsoft.com/office/drawing/2014/main" id="{E152B789-5F69-2015-474F-C737B024F2D3}"/>
              </a:ext>
            </a:extLst>
          </p:cNvPr>
          <p:cNvPicPr>
            <a:picLocks noChangeAspect="1"/>
          </p:cNvPicPr>
          <p:nvPr/>
        </p:nvPicPr>
        <p:blipFill>
          <a:blip r:embed="rId2"/>
          <a:stretch>
            <a:fillRect/>
          </a:stretch>
        </p:blipFill>
        <p:spPr>
          <a:xfrm>
            <a:off x="2471737" y="2372351"/>
            <a:ext cx="7248525" cy="533400"/>
          </a:xfrm>
          <a:prstGeom prst="rect">
            <a:avLst/>
          </a:prstGeom>
        </p:spPr>
      </p:pic>
      <p:sp>
        <p:nvSpPr>
          <p:cNvPr id="8" name="object 3">
            <a:extLst>
              <a:ext uri="{FF2B5EF4-FFF2-40B4-BE49-F238E27FC236}">
                <a16:creationId xmlns:a16="http://schemas.microsoft.com/office/drawing/2014/main" id="{1D923E87-9AB5-D1CD-83F5-7CCD4518AB2F}"/>
              </a:ext>
            </a:extLst>
          </p:cNvPr>
          <p:cNvSpPr txBox="1"/>
          <p:nvPr/>
        </p:nvSpPr>
        <p:spPr>
          <a:xfrm>
            <a:off x="1624444" y="3178887"/>
            <a:ext cx="9557434" cy="628869"/>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Our wide data contains a column for the date and a column for each temperature measurement we have been working with:</a:t>
            </a:r>
          </a:p>
        </p:txBody>
      </p:sp>
      <p:pic>
        <p:nvPicPr>
          <p:cNvPr id="10" name="Picture 9">
            <a:extLst>
              <a:ext uri="{FF2B5EF4-FFF2-40B4-BE49-F238E27FC236}">
                <a16:creationId xmlns:a16="http://schemas.microsoft.com/office/drawing/2014/main" id="{475433BC-CB70-D8F2-53BF-3E31B89FD9A7}"/>
              </a:ext>
            </a:extLst>
          </p:cNvPr>
          <p:cNvPicPr>
            <a:picLocks noChangeAspect="1"/>
          </p:cNvPicPr>
          <p:nvPr/>
        </p:nvPicPr>
        <p:blipFill>
          <a:blip r:embed="rId3"/>
          <a:stretch>
            <a:fillRect/>
          </a:stretch>
        </p:blipFill>
        <p:spPr>
          <a:xfrm>
            <a:off x="3699227" y="3985423"/>
            <a:ext cx="3629605" cy="2590727"/>
          </a:xfrm>
          <a:prstGeom prst="rect">
            <a:avLst/>
          </a:prstGeom>
        </p:spPr>
      </p:pic>
    </p:spTree>
    <p:extLst>
      <p:ext uri="{BB962C8B-B14F-4D97-AF65-F5344CB8AC3E}">
        <p14:creationId xmlns:p14="http://schemas.microsoft.com/office/powerpoint/2010/main" val="3536738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Melting </a:t>
            </a:r>
            <a:r>
              <a:rPr lang="en-US" sz="3067" dirty="0" err="1">
                <a:latin typeface="Poppins" panose="00000500000000000000" pitchFamily="2" charset="0"/>
                <a:cs typeface="Poppins" panose="00000500000000000000" pitchFamily="2" charset="0"/>
              </a:rPr>
              <a:t>DataFrames</a:t>
            </a:r>
            <a:endParaRPr lang="en-US" sz="3067" dirty="0">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27</a:t>
            </a:fld>
            <a:endParaRPr lang="en-US" dirty="0"/>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3759854"/>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We can use the </a:t>
            </a:r>
            <a:r>
              <a:rPr lang="en-US" sz="1733" spc="27" dirty="0">
                <a:solidFill>
                  <a:schemeClr val="accent1"/>
                </a:solidFill>
                <a:latin typeface="Poppins Light" panose="00000400000000000000" pitchFamily="2" charset="0"/>
                <a:cs typeface="Poppins Light" panose="00000400000000000000" pitchFamily="2" charset="0"/>
              </a:rPr>
              <a:t>melt()</a:t>
            </a:r>
            <a:r>
              <a:rPr lang="en-US" sz="1733" spc="27" dirty="0">
                <a:solidFill>
                  <a:srgbClr val="595959"/>
                </a:solidFill>
                <a:latin typeface="Poppins Light" panose="00000400000000000000" pitchFamily="2" charset="0"/>
                <a:cs typeface="Poppins Light" panose="00000400000000000000" pitchFamily="2" charset="0"/>
              </a:rPr>
              <a:t> method for flexible </a:t>
            </a:r>
            <a:r>
              <a:rPr lang="en-US" sz="1733" spc="27" dirty="0">
                <a:solidFill>
                  <a:schemeClr val="accent1"/>
                </a:solidFill>
                <a:latin typeface="Poppins Light" panose="00000400000000000000" pitchFamily="2" charset="0"/>
                <a:cs typeface="Poppins Light" panose="00000400000000000000" pitchFamily="2" charset="0"/>
              </a:rPr>
              <a:t>reshaping</a:t>
            </a:r>
            <a:r>
              <a:rPr lang="en-US" sz="1733" spc="27" dirty="0">
                <a:solidFill>
                  <a:srgbClr val="595959"/>
                </a:solidFill>
                <a:latin typeface="Poppins Light" panose="00000400000000000000" pitchFamily="2" charset="0"/>
                <a:cs typeface="Poppins Light" panose="00000400000000000000" pitchFamily="2" charset="0"/>
              </a:rPr>
              <a:t>—allowing us to turn this into long format, similar to what we got from the </a:t>
            </a:r>
            <a:r>
              <a:rPr lang="en-US" sz="1733" spc="27" dirty="0">
                <a:solidFill>
                  <a:schemeClr val="accent1"/>
                </a:solidFill>
                <a:latin typeface="Poppins Light" panose="00000400000000000000" pitchFamily="2" charset="0"/>
                <a:cs typeface="Poppins Light" panose="00000400000000000000" pitchFamily="2" charset="0"/>
              </a:rPr>
              <a:t>API</a:t>
            </a:r>
            <a:r>
              <a:rPr lang="en-US" sz="1733" spc="27" dirty="0">
                <a:solidFill>
                  <a:srgbClr val="595959"/>
                </a:solidFill>
                <a:latin typeface="Poppins Light" panose="00000400000000000000" pitchFamily="2" charset="0"/>
                <a:cs typeface="Poppins Light" panose="00000400000000000000" pitchFamily="2" charset="0"/>
              </a:rPr>
              <a:t>. Melting requires that we specify the following:</a:t>
            </a:r>
          </a:p>
          <a:p>
            <a:pPr marL="16086" marR="6773">
              <a:lnSpc>
                <a:spcPct val="114999"/>
              </a:lnSpc>
              <a:spcBef>
                <a:spcPts val="133"/>
              </a:spcBef>
              <a:tabLst>
                <a:tab pos="453802" algn="l"/>
                <a:tab pos="454649" algn="l"/>
              </a:tabLst>
            </a:pPr>
            <a:endParaRPr lang="en-US" sz="1733" spc="27" dirty="0">
              <a:solidFill>
                <a:srgbClr val="595959"/>
              </a:solidFill>
              <a:latin typeface="Poppins Light" panose="00000400000000000000" pitchFamily="2" charset="0"/>
              <a:cs typeface="Poppins Light" panose="00000400000000000000" pitchFamily="2" charset="0"/>
            </a:endParaRP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 Which column(s) uniquely identify a row in the wide format data with the </a:t>
            </a:r>
            <a:r>
              <a:rPr lang="en-US" sz="1733" spc="27" dirty="0" err="1">
                <a:solidFill>
                  <a:schemeClr val="accent1"/>
                </a:solidFill>
                <a:latin typeface="Poppins Light" panose="00000400000000000000" pitchFamily="2" charset="0"/>
                <a:cs typeface="Poppins Light" panose="00000400000000000000" pitchFamily="2" charset="0"/>
              </a:rPr>
              <a:t>id_vars</a:t>
            </a:r>
            <a:r>
              <a:rPr lang="en-US" sz="1733" spc="27" dirty="0">
                <a:solidFill>
                  <a:schemeClr val="accent1"/>
                </a:solidFill>
                <a:latin typeface="Poppins Light" panose="00000400000000000000" pitchFamily="2" charset="0"/>
                <a:cs typeface="Poppins Light" panose="00000400000000000000" pitchFamily="2" charset="0"/>
              </a:rPr>
              <a:t> </a:t>
            </a:r>
            <a:r>
              <a:rPr lang="en-US" sz="1733" spc="27" dirty="0">
                <a:solidFill>
                  <a:srgbClr val="595959"/>
                </a:solidFill>
                <a:latin typeface="Poppins Light" panose="00000400000000000000" pitchFamily="2" charset="0"/>
                <a:cs typeface="Poppins Light" panose="00000400000000000000" pitchFamily="2" charset="0"/>
              </a:rPr>
              <a:t>argument</a:t>
            </a: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 Which column(s) contain(s) the variable(s) with the </a:t>
            </a:r>
            <a:r>
              <a:rPr lang="en-US" sz="1733" spc="27" dirty="0" err="1">
                <a:solidFill>
                  <a:schemeClr val="accent1"/>
                </a:solidFill>
                <a:latin typeface="Poppins Light" panose="00000400000000000000" pitchFamily="2" charset="0"/>
                <a:cs typeface="Poppins Light" panose="00000400000000000000" pitchFamily="2" charset="0"/>
              </a:rPr>
              <a:t>value_vars</a:t>
            </a:r>
            <a:r>
              <a:rPr lang="en-US" sz="1733" spc="27" dirty="0">
                <a:solidFill>
                  <a:schemeClr val="accent1"/>
                </a:solidFill>
                <a:latin typeface="Poppins Light" panose="00000400000000000000" pitchFamily="2" charset="0"/>
                <a:cs typeface="Poppins Light" panose="00000400000000000000" pitchFamily="2" charset="0"/>
              </a:rPr>
              <a:t> </a:t>
            </a:r>
            <a:r>
              <a:rPr lang="en-US" sz="1733" spc="27" dirty="0">
                <a:solidFill>
                  <a:srgbClr val="595959"/>
                </a:solidFill>
                <a:latin typeface="Poppins Light" panose="00000400000000000000" pitchFamily="2" charset="0"/>
                <a:cs typeface="Poppins Light" panose="00000400000000000000" pitchFamily="2" charset="0"/>
              </a:rPr>
              <a:t>argument</a:t>
            </a:r>
          </a:p>
          <a:p>
            <a:pPr marL="16086" marR="6773">
              <a:lnSpc>
                <a:spcPct val="114999"/>
              </a:lnSpc>
              <a:spcBef>
                <a:spcPts val="133"/>
              </a:spcBef>
              <a:tabLst>
                <a:tab pos="453802" algn="l"/>
                <a:tab pos="454649" algn="l"/>
              </a:tabLst>
            </a:pPr>
            <a:endParaRPr lang="en-US" sz="1733" spc="27" dirty="0">
              <a:solidFill>
                <a:srgbClr val="595959"/>
              </a:solidFill>
              <a:latin typeface="Poppins Light" panose="00000400000000000000" pitchFamily="2" charset="0"/>
              <a:cs typeface="Poppins Light" panose="00000400000000000000" pitchFamily="2" charset="0"/>
            </a:endParaRP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Optionally, we can also specify how to name the column containing the variable names in the long format data (</a:t>
            </a:r>
            <a:r>
              <a:rPr lang="en-US" sz="1733" spc="27" dirty="0" err="1">
                <a:solidFill>
                  <a:schemeClr val="accent1"/>
                </a:solidFill>
                <a:latin typeface="Poppins Light" panose="00000400000000000000" pitchFamily="2" charset="0"/>
                <a:cs typeface="Poppins Light" panose="00000400000000000000" pitchFamily="2" charset="0"/>
              </a:rPr>
              <a:t>var_name</a:t>
            </a:r>
            <a:r>
              <a:rPr lang="en-US" sz="1733" spc="27" dirty="0">
                <a:solidFill>
                  <a:srgbClr val="595959"/>
                </a:solidFill>
                <a:latin typeface="Poppins Light" panose="00000400000000000000" pitchFamily="2" charset="0"/>
                <a:cs typeface="Poppins Light" panose="00000400000000000000" pitchFamily="2" charset="0"/>
              </a:rPr>
              <a:t>) and the name for the column containing their values (</a:t>
            </a:r>
            <a:r>
              <a:rPr lang="en-US" sz="1733" spc="27" dirty="0" err="1">
                <a:solidFill>
                  <a:schemeClr val="accent1"/>
                </a:solidFill>
                <a:latin typeface="Poppins Light" panose="00000400000000000000" pitchFamily="2" charset="0"/>
                <a:cs typeface="Poppins Light" panose="00000400000000000000" pitchFamily="2" charset="0"/>
              </a:rPr>
              <a:t>value_name</a:t>
            </a:r>
            <a:r>
              <a:rPr lang="en-US" sz="1733" spc="27" dirty="0">
                <a:solidFill>
                  <a:srgbClr val="595959"/>
                </a:solidFill>
                <a:latin typeface="Poppins Light" panose="00000400000000000000" pitchFamily="2" charset="0"/>
                <a:cs typeface="Poppins Light" panose="00000400000000000000" pitchFamily="2" charset="0"/>
              </a:rPr>
              <a:t>). By default, these will be </a:t>
            </a:r>
            <a:r>
              <a:rPr lang="en-US" sz="1733" spc="27" dirty="0">
                <a:solidFill>
                  <a:schemeClr val="accent1"/>
                </a:solidFill>
                <a:latin typeface="Poppins Light" panose="00000400000000000000" pitchFamily="2" charset="0"/>
                <a:cs typeface="Poppins Light" panose="00000400000000000000" pitchFamily="2" charset="0"/>
              </a:rPr>
              <a:t>variable</a:t>
            </a:r>
            <a:r>
              <a:rPr lang="en-US" sz="1733" spc="27" dirty="0">
                <a:solidFill>
                  <a:srgbClr val="595959"/>
                </a:solidFill>
                <a:latin typeface="Poppins Light" panose="00000400000000000000" pitchFamily="2" charset="0"/>
                <a:cs typeface="Poppins Light" panose="00000400000000000000" pitchFamily="2" charset="0"/>
              </a:rPr>
              <a:t> and </a:t>
            </a:r>
            <a:r>
              <a:rPr lang="en-US" sz="1733" spc="27" dirty="0">
                <a:solidFill>
                  <a:schemeClr val="accent1"/>
                </a:solidFill>
                <a:latin typeface="Poppins Light" panose="00000400000000000000" pitchFamily="2" charset="0"/>
                <a:cs typeface="Poppins Light" panose="00000400000000000000" pitchFamily="2" charset="0"/>
              </a:rPr>
              <a:t>value</a:t>
            </a:r>
            <a:r>
              <a:rPr lang="en-US" sz="1733" spc="27" dirty="0">
                <a:solidFill>
                  <a:srgbClr val="595959"/>
                </a:solidFill>
                <a:latin typeface="Poppins Light" panose="00000400000000000000" pitchFamily="2" charset="0"/>
                <a:cs typeface="Poppins Light" panose="00000400000000000000" pitchFamily="2" charset="0"/>
              </a:rPr>
              <a:t>, respectively.</a:t>
            </a:r>
          </a:p>
        </p:txBody>
      </p:sp>
    </p:spTree>
    <p:extLst>
      <p:ext uri="{BB962C8B-B14F-4D97-AF65-F5344CB8AC3E}">
        <p14:creationId xmlns:p14="http://schemas.microsoft.com/office/powerpoint/2010/main" val="3020417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Melting </a:t>
            </a:r>
            <a:r>
              <a:rPr lang="en-US" sz="3067" dirty="0" err="1">
                <a:latin typeface="Poppins" panose="00000500000000000000" pitchFamily="2" charset="0"/>
                <a:cs typeface="Poppins" panose="00000500000000000000" pitchFamily="2" charset="0"/>
              </a:rPr>
              <a:t>DataFrames</a:t>
            </a:r>
            <a:endParaRPr lang="en-US" sz="3067" dirty="0">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28</a:t>
            </a:fld>
            <a:endParaRPr lang="en-US" dirty="0"/>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309358"/>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Now, let's use the </a:t>
            </a:r>
            <a:r>
              <a:rPr lang="en-US" sz="1733" spc="27" dirty="0">
                <a:solidFill>
                  <a:schemeClr val="accent1"/>
                </a:solidFill>
                <a:latin typeface="Poppins Light" panose="00000400000000000000" pitchFamily="2" charset="0"/>
                <a:cs typeface="Poppins Light" panose="00000400000000000000" pitchFamily="2" charset="0"/>
              </a:rPr>
              <a:t>melt()</a:t>
            </a:r>
            <a:r>
              <a:rPr lang="en-US" sz="1733" spc="27" dirty="0">
                <a:solidFill>
                  <a:srgbClr val="595959"/>
                </a:solidFill>
                <a:latin typeface="Poppins Light" panose="00000400000000000000" pitchFamily="2" charset="0"/>
                <a:cs typeface="Poppins Light" panose="00000400000000000000" pitchFamily="2" charset="0"/>
              </a:rPr>
              <a:t> method to turn the wide format data into long format:</a:t>
            </a:r>
          </a:p>
        </p:txBody>
      </p:sp>
      <p:pic>
        <p:nvPicPr>
          <p:cNvPr id="6" name="Picture 5">
            <a:extLst>
              <a:ext uri="{FF2B5EF4-FFF2-40B4-BE49-F238E27FC236}">
                <a16:creationId xmlns:a16="http://schemas.microsoft.com/office/drawing/2014/main" id="{E7854E7D-4BA9-3457-E295-541F0E78DFBC}"/>
              </a:ext>
            </a:extLst>
          </p:cNvPr>
          <p:cNvPicPr>
            <a:picLocks noChangeAspect="1"/>
          </p:cNvPicPr>
          <p:nvPr/>
        </p:nvPicPr>
        <p:blipFill>
          <a:blip r:embed="rId2"/>
          <a:stretch>
            <a:fillRect/>
          </a:stretch>
        </p:blipFill>
        <p:spPr>
          <a:xfrm>
            <a:off x="2476500" y="2017171"/>
            <a:ext cx="7239000" cy="1247775"/>
          </a:xfrm>
          <a:prstGeom prst="rect">
            <a:avLst/>
          </a:prstGeom>
        </p:spPr>
      </p:pic>
      <p:pic>
        <p:nvPicPr>
          <p:cNvPr id="8" name="Picture 7">
            <a:extLst>
              <a:ext uri="{FF2B5EF4-FFF2-40B4-BE49-F238E27FC236}">
                <a16:creationId xmlns:a16="http://schemas.microsoft.com/office/drawing/2014/main" id="{9876209C-557B-B722-34C6-15CBCB74B103}"/>
              </a:ext>
            </a:extLst>
          </p:cNvPr>
          <p:cNvPicPr>
            <a:picLocks noChangeAspect="1"/>
          </p:cNvPicPr>
          <p:nvPr/>
        </p:nvPicPr>
        <p:blipFill>
          <a:blip r:embed="rId3"/>
          <a:stretch>
            <a:fillRect/>
          </a:stretch>
        </p:blipFill>
        <p:spPr>
          <a:xfrm>
            <a:off x="3702813" y="3429000"/>
            <a:ext cx="4786374" cy="3205859"/>
          </a:xfrm>
          <a:prstGeom prst="rect">
            <a:avLst/>
          </a:prstGeom>
        </p:spPr>
      </p:pic>
    </p:spTree>
    <p:extLst>
      <p:ext uri="{BB962C8B-B14F-4D97-AF65-F5344CB8AC3E}">
        <p14:creationId xmlns:p14="http://schemas.microsoft.com/office/powerpoint/2010/main" val="261208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Melting </a:t>
            </a:r>
            <a:r>
              <a:rPr lang="en-US" sz="3067" dirty="0" err="1">
                <a:latin typeface="Poppins" panose="00000500000000000000" pitchFamily="2" charset="0"/>
                <a:cs typeface="Poppins" panose="00000500000000000000" pitchFamily="2" charset="0"/>
              </a:rPr>
              <a:t>DataFrames</a:t>
            </a:r>
            <a:endParaRPr lang="en-US" sz="3067" dirty="0">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29</a:t>
            </a:fld>
            <a:endParaRPr lang="en-US" dirty="0"/>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1561752"/>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Just as we had an alternative way of pivoting data with the unstack() method, we also have another way of melting data with the </a:t>
            </a:r>
            <a:r>
              <a:rPr lang="en-US" sz="1733" spc="27" dirty="0">
                <a:solidFill>
                  <a:schemeClr val="accent1"/>
                </a:solidFill>
                <a:latin typeface="Poppins Light" panose="00000400000000000000" pitchFamily="2" charset="0"/>
                <a:cs typeface="Poppins Light" panose="00000400000000000000" pitchFamily="2" charset="0"/>
              </a:rPr>
              <a:t>stack() </a:t>
            </a:r>
            <a:r>
              <a:rPr lang="en-US" sz="1733" spc="27" dirty="0">
                <a:solidFill>
                  <a:srgbClr val="595959"/>
                </a:solidFill>
                <a:latin typeface="Poppins Light" panose="00000400000000000000" pitchFamily="2" charset="0"/>
                <a:cs typeface="Poppins Light" panose="00000400000000000000" pitchFamily="2" charset="0"/>
              </a:rPr>
              <a:t>method.</a:t>
            </a:r>
          </a:p>
          <a:p>
            <a:pPr marL="16086" marR="6773">
              <a:lnSpc>
                <a:spcPct val="114999"/>
              </a:lnSpc>
              <a:spcBef>
                <a:spcPts val="133"/>
              </a:spcBef>
              <a:tabLst>
                <a:tab pos="453802" algn="l"/>
                <a:tab pos="454649" algn="l"/>
              </a:tabLst>
            </a:pPr>
            <a:endParaRPr lang="en-US" sz="1733" spc="27" dirty="0">
              <a:solidFill>
                <a:srgbClr val="595959"/>
              </a:solidFill>
              <a:latin typeface="Poppins Light" panose="00000400000000000000" pitchFamily="2" charset="0"/>
              <a:cs typeface="Poppins Light" panose="00000400000000000000" pitchFamily="2" charset="0"/>
            </a:endParaRP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This method will pivot the columns into the innermost level of the index (resulting in an index of type </a:t>
            </a:r>
            <a:r>
              <a:rPr lang="en-US" sz="1733" spc="27" dirty="0" err="1">
                <a:solidFill>
                  <a:schemeClr val="accent1"/>
                </a:solidFill>
                <a:latin typeface="Poppins Light" panose="00000400000000000000" pitchFamily="2" charset="0"/>
                <a:cs typeface="Poppins Light" panose="00000400000000000000" pitchFamily="2" charset="0"/>
              </a:rPr>
              <a:t>MultiIndex</a:t>
            </a:r>
            <a:r>
              <a:rPr lang="en-US" sz="1733" spc="27" dirty="0">
                <a:solidFill>
                  <a:srgbClr val="595959"/>
                </a:solidFill>
                <a:latin typeface="Poppins Light" panose="00000400000000000000" pitchFamily="2" charset="0"/>
                <a:cs typeface="Poppins Light" panose="00000400000000000000" pitchFamily="2" charset="0"/>
              </a:rPr>
              <a:t>), so we need to double-check our index before calling it.</a:t>
            </a:r>
          </a:p>
        </p:txBody>
      </p:sp>
      <p:grpSp>
        <p:nvGrpSpPr>
          <p:cNvPr id="11" name="Group 10">
            <a:extLst>
              <a:ext uri="{FF2B5EF4-FFF2-40B4-BE49-F238E27FC236}">
                <a16:creationId xmlns:a16="http://schemas.microsoft.com/office/drawing/2014/main" id="{960F6F35-6128-3409-629A-BAFBA9803B3B}"/>
              </a:ext>
            </a:extLst>
          </p:cNvPr>
          <p:cNvGrpSpPr/>
          <p:nvPr/>
        </p:nvGrpSpPr>
        <p:grpSpPr>
          <a:xfrm>
            <a:off x="2466975" y="3490961"/>
            <a:ext cx="7258050" cy="2419350"/>
            <a:chOff x="2466975" y="3198677"/>
            <a:chExt cx="7258050" cy="2419350"/>
          </a:xfrm>
        </p:grpSpPr>
        <p:pic>
          <p:nvPicPr>
            <p:cNvPr id="7" name="Picture 6">
              <a:extLst>
                <a:ext uri="{FF2B5EF4-FFF2-40B4-BE49-F238E27FC236}">
                  <a16:creationId xmlns:a16="http://schemas.microsoft.com/office/drawing/2014/main" id="{5AC6735F-7EF1-4D48-26FE-1AD91B723B29}"/>
                </a:ext>
              </a:extLst>
            </p:cNvPr>
            <p:cNvPicPr>
              <a:picLocks noChangeAspect="1"/>
            </p:cNvPicPr>
            <p:nvPr/>
          </p:nvPicPr>
          <p:blipFill>
            <a:blip r:embed="rId2"/>
            <a:stretch>
              <a:fillRect/>
            </a:stretch>
          </p:blipFill>
          <p:spPr>
            <a:xfrm>
              <a:off x="2466975" y="3198677"/>
              <a:ext cx="7258050" cy="1666875"/>
            </a:xfrm>
            <a:prstGeom prst="rect">
              <a:avLst/>
            </a:prstGeom>
          </p:spPr>
        </p:pic>
        <p:pic>
          <p:nvPicPr>
            <p:cNvPr id="10" name="Picture 9">
              <a:extLst>
                <a:ext uri="{FF2B5EF4-FFF2-40B4-BE49-F238E27FC236}">
                  <a16:creationId xmlns:a16="http://schemas.microsoft.com/office/drawing/2014/main" id="{E2148456-D4D2-6089-3B2E-46BBA5565792}"/>
                </a:ext>
              </a:extLst>
            </p:cNvPr>
            <p:cNvPicPr>
              <a:picLocks noChangeAspect="1"/>
            </p:cNvPicPr>
            <p:nvPr/>
          </p:nvPicPr>
          <p:blipFill>
            <a:blip r:embed="rId3"/>
            <a:stretch>
              <a:fillRect/>
            </a:stretch>
          </p:blipFill>
          <p:spPr>
            <a:xfrm>
              <a:off x="2466975" y="4865552"/>
              <a:ext cx="7219950" cy="752475"/>
            </a:xfrm>
            <a:prstGeom prst="rect">
              <a:avLst/>
            </a:prstGeom>
          </p:spPr>
        </p:pic>
      </p:grpSp>
    </p:spTree>
    <p:extLst>
      <p:ext uri="{BB962C8B-B14F-4D97-AF65-F5344CB8AC3E}">
        <p14:creationId xmlns:p14="http://schemas.microsoft.com/office/powerpoint/2010/main" val="3643938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Reordering, Reindexing, &amp; Sorting Data</a:t>
            </a: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3</a:t>
            </a:fld>
            <a:endParaRPr lang="en-US"/>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309358"/>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The result is like:</a:t>
            </a:r>
          </a:p>
        </p:txBody>
      </p:sp>
      <p:pic>
        <p:nvPicPr>
          <p:cNvPr id="6" name="Picture 5">
            <a:extLst>
              <a:ext uri="{FF2B5EF4-FFF2-40B4-BE49-F238E27FC236}">
                <a16:creationId xmlns:a16="http://schemas.microsoft.com/office/drawing/2014/main" id="{BFACE11C-B4A9-9006-D732-08EE482B972D}"/>
              </a:ext>
            </a:extLst>
          </p:cNvPr>
          <p:cNvPicPr>
            <a:picLocks noChangeAspect="1"/>
          </p:cNvPicPr>
          <p:nvPr/>
        </p:nvPicPr>
        <p:blipFill>
          <a:blip r:embed="rId2"/>
          <a:stretch>
            <a:fillRect/>
          </a:stretch>
        </p:blipFill>
        <p:spPr>
          <a:xfrm>
            <a:off x="1624444" y="1979072"/>
            <a:ext cx="9280262" cy="4377278"/>
          </a:xfrm>
          <a:prstGeom prst="rect">
            <a:avLst/>
          </a:prstGeom>
        </p:spPr>
      </p:pic>
      <p:sp>
        <p:nvSpPr>
          <p:cNvPr id="8" name="Rectangle 7">
            <a:extLst>
              <a:ext uri="{FF2B5EF4-FFF2-40B4-BE49-F238E27FC236}">
                <a16:creationId xmlns:a16="http://schemas.microsoft.com/office/drawing/2014/main" id="{AF95B32E-89A0-C5BE-6390-5D814B393335}"/>
              </a:ext>
            </a:extLst>
          </p:cNvPr>
          <p:cNvSpPr/>
          <p:nvPr/>
        </p:nvSpPr>
        <p:spPr>
          <a:xfrm>
            <a:off x="1624444" y="3511685"/>
            <a:ext cx="9280262" cy="7393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F60CDC-D78E-7A23-98FE-BEEFEB033251}"/>
              </a:ext>
            </a:extLst>
          </p:cNvPr>
          <p:cNvSpPr/>
          <p:nvPr/>
        </p:nvSpPr>
        <p:spPr>
          <a:xfrm>
            <a:off x="1624444" y="4354746"/>
            <a:ext cx="9280262" cy="7393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D027E69-8BB2-CD2E-A467-80E556AE638D}"/>
              </a:ext>
            </a:extLst>
          </p:cNvPr>
          <p:cNvSpPr/>
          <p:nvPr/>
        </p:nvSpPr>
        <p:spPr>
          <a:xfrm>
            <a:off x="1624444" y="5617048"/>
            <a:ext cx="9280262" cy="7393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20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Melting </a:t>
            </a:r>
            <a:r>
              <a:rPr lang="en-US" sz="3067" dirty="0" err="1">
                <a:latin typeface="Poppins" panose="00000500000000000000" pitchFamily="2" charset="0"/>
                <a:cs typeface="Poppins" panose="00000500000000000000" pitchFamily="2" charset="0"/>
              </a:rPr>
              <a:t>DataFrames</a:t>
            </a:r>
            <a:endParaRPr lang="en-US" sz="3067" dirty="0">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30</a:t>
            </a:fld>
            <a:endParaRPr lang="en-US" dirty="0"/>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628869"/>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Notice that the result came back as a </a:t>
            </a:r>
            <a:r>
              <a:rPr lang="en-US" sz="1733" spc="27" dirty="0">
                <a:solidFill>
                  <a:schemeClr val="accent1"/>
                </a:solidFill>
                <a:latin typeface="Poppins Light" panose="00000400000000000000" pitchFamily="2" charset="0"/>
                <a:cs typeface="Poppins Light" panose="00000400000000000000" pitchFamily="2" charset="0"/>
              </a:rPr>
              <a:t>Series</a:t>
            </a:r>
            <a:r>
              <a:rPr lang="en-US" sz="1733" spc="27" dirty="0">
                <a:solidFill>
                  <a:srgbClr val="595959"/>
                </a:solidFill>
                <a:latin typeface="Poppins Light" panose="00000400000000000000" pitchFamily="2" charset="0"/>
                <a:cs typeface="Poppins Light" panose="00000400000000000000" pitchFamily="2" charset="0"/>
              </a:rPr>
              <a:t> object, so we will need to create the </a:t>
            </a:r>
            <a:r>
              <a:rPr lang="en-US" sz="1733" spc="27" dirty="0" err="1">
                <a:solidFill>
                  <a:srgbClr val="595959"/>
                </a:solidFill>
                <a:latin typeface="Poppins Light" panose="00000400000000000000" pitchFamily="2" charset="0"/>
                <a:cs typeface="Poppins Light" panose="00000400000000000000" pitchFamily="2" charset="0"/>
              </a:rPr>
              <a:t>DataFrame</a:t>
            </a:r>
            <a:r>
              <a:rPr lang="en-US" sz="1733" spc="27" dirty="0">
                <a:solidFill>
                  <a:srgbClr val="595959"/>
                </a:solidFill>
                <a:latin typeface="Poppins Light" panose="00000400000000000000" pitchFamily="2" charset="0"/>
                <a:cs typeface="Poppins Light" panose="00000400000000000000" pitchFamily="2" charset="0"/>
              </a:rPr>
              <a:t> object once more.</a:t>
            </a:r>
          </a:p>
        </p:txBody>
      </p:sp>
      <p:pic>
        <p:nvPicPr>
          <p:cNvPr id="6" name="Picture 5">
            <a:extLst>
              <a:ext uri="{FF2B5EF4-FFF2-40B4-BE49-F238E27FC236}">
                <a16:creationId xmlns:a16="http://schemas.microsoft.com/office/drawing/2014/main" id="{C687BAEB-DB03-52C0-1A1F-5998314E4662}"/>
              </a:ext>
            </a:extLst>
          </p:cNvPr>
          <p:cNvPicPr>
            <a:picLocks noChangeAspect="1"/>
          </p:cNvPicPr>
          <p:nvPr/>
        </p:nvPicPr>
        <p:blipFill>
          <a:blip r:embed="rId2"/>
          <a:stretch>
            <a:fillRect/>
          </a:stretch>
        </p:blipFill>
        <p:spPr>
          <a:xfrm>
            <a:off x="2476500" y="2298812"/>
            <a:ext cx="7239000" cy="495300"/>
          </a:xfrm>
          <a:prstGeom prst="rect">
            <a:avLst/>
          </a:prstGeom>
        </p:spPr>
      </p:pic>
      <p:sp>
        <p:nvSpPr>
          <p:cNvPr id="8" name="object 3">
            <a:extLst>
              <a:ext uri="{FF2B5EF4-FFF2-40B4-BE49-F238E27FC236}">
                <a16:creationId xmlns:a16="http://schemas.microsoft.com/office/drawing/2014/main" id="{738AC054-F2CA-B395-3DDD-75CB01D2C18F}"/>
              </a:ext>
            </a:extLst>
          </p:cNvPr>
          <p:cNvSpPr txBox="1"/>
          <p:nvPr/>
        </p:nvSpPr>
        <p:spPr>
          <a:xfrm>
            <a:off x="1624444" y="2980885"/>
            <a:ext cx="9557434" cy="935555"/>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Now, we have a </a:t>
            </a:r>
            <a:r>
              <a:rPr lang="en-US" sz="1733" spc="27" dirty="0" err="1">
                <a:solidFill>
                  <a:srgbClr val="595959"/>
                </a:solidFill>
                <a:latin typeface="Poppins Light" panose="00000400000000000000" pitchFamily="2" charset="0"/>
                <a:cs typeface="Poppins Light" panose="00000400000000000000" pitchFamily="2" charset="0"/>
              </a:rPr>
              <a:t>dataframe</a:t>
            </a:r>
            <a:r>
              <a:rPr lang="en-US" sz="1733" spc="27" dirty="0">
                <a:solidFill>
                  <a:srgbClr val="595959"/>
                </a:solidFill>
                <a:latin typeface="Poppins Light" panose="00000400000000000000" pitchFamily="2" charset="0"/>
                <a:cs typeface="Poppins Light" panose="00000400000000000000" pitchFamily="2" charset="0"/>
              </a:rPr>
              <a:t> with a </a:t>
            </a:r>
            <a:r>
              <a:rPr lang="en-US" sz="1733" spc="27" dirty="0">
                <a:solidFill>
                  <a:schemeClr val="accent1"/>
                </a:solidFill>
                <a:latin typeface="Poppins Light" panose="00000400000000000000" pitchFamily="2" charset="0"/>
                <a:cs typeface="Poppins Light" panose="00000400000000000000" pitchFamily="2" charset="0"/>
              </a:rPr>
              <a:t>multi-level index</a:t>
            </a:r>
            <a:r>
              <a:rPr lang="en-US" sz="1733" spc="27" dirty="0">
                <a:solidFill>
                  <a:srgbClr val="595959"/>
                </a:solidFill>
                <a:latin typeface="Poppins Light" panose="00000400000000000000" pitchFamily="2" charset="0"/>
                <a:cs typeface="Poppins Light" panose="00000400000000000000" pitchFamily="2" charset="0"/>
              </a:rPr>
              <a:t>, containing date and datatype, with values as the only column. Notice, however, that only the date portion of our index has a name:</a:t>
            </a:r>
          </a:p>
        </p:txBody>
      </p:sp>
      <p:pic>
        <p:nvPicPr>
          <p:cNvPr id="12" name="Picture 11">
            <a:extLst>
              <a:ext uri="{FF2B5EF4-FFF2-40B4-BE49-F238E27FC236}">
                <a16:creationId xmlns:a16="http://schemas.microsoft.com/office/drawing/2014/main" id="{23B007D3-9C21-7A51-D6EB-1DCDBA484A1F}"/>
              </a:ext>
            </a:extLst>
          </p:cNvPr>
          <p:cNvPicPr>
            <a:picLocks noChangeAspect="1"/>
          </p:cNvPicPr>
          <p:nvPr/>
        </p:nvPicPr>
        <p:blipFill>
          <a:blip r:embed="rId3"/>
          <a:stretch>
            <a:fillRect/>
          </a:stretch>
        </p:blipFill>
        <p:spPr>
          <a:xfrm>
            <a:off x="4715287" y="3662958"/>
            <a:ext cx="2761426" cy="3015770"/>
          </a:xfrm>
          <a:prstGeom prst="rect">
            <a:avLst/>
          </a:prstGeom>
        </p:spPr>
      </p:pic>
    </p:spTree>
    <p:extLst>
      <p:ext uri="{BB962C8B-B14F-4D97-AF65-F5344CB8AC3E}">
        <p14:creationId xmlns:p14="http://schemas.microsoft.com/office/powerpoint/2010/main" val="3609420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Melting </a:t>
            </a:r>
            <a:r>
              <a:rPr lang="en-US" sz="3067" dirty="0" err="1">
                <a:latin typeface="Poppins" panose="00000500000000000000" pitchFamily="2" charset="0"/>
                <a:cs typeface="Poppins" panose="00000500000000000000" pitchFamily="2" charset="0"/>
              </a:rPr>
              <a:t>DataFrames</a:t>
            </a:r>
            <a:endParaRPr lang="en-US" sz="3067" dirty="0">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31</a:t>
            </a:fld>
            <a:endParaRPr lang="en-US" dirty="0"/>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1868439"/>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Initially, we used </a:t>
            </a:r>
            <a:r>
              <a:rPr lang="en-US" sz="1733" spc="27" dirty="0" err="1">
                <a:solidFill>
                  <a:schemeClr val="accent1"/>
                </a:solidFill>
                <a:latin typeface="Poppins Light" panose="00000400000000000000" pitchFamily="2" charset="0"/>
                <a:cs typeface="Poppins Light" panose="00000400000000000000" pitchFamily="2" charset="0"/>
              </a:rPr>
              <a:t>set_index</a:t>
            </a:r>
            <a:r>
              <a:rPr lang="en-US" sz="1733" spc="27" dirty="0">
                <a:solidFill>
                  <a:schemeClr val="accent1"/>
                </a:solidFill>
                <a:latin typeface="Poppins Light" panose="00000400000000000000" pitchFamily="2" charset="0"/>
                <a:cs typeface="Poppins Light" panose="00000400000000000000" pitchFamily="2" charset="0"/>
              </a:rPr>
              <a:t>() </a:t>
            </a:r>
            <a:r>
              <a:rPr lang="en-US" sz="1733" spc="27" dirty="0">
                <a:solidFill>
                  <a:srgbClr val="595959"/>
                </a:solidFill>
                <a:latin typeface="Poppins Light" panose="00000400000000000000" pitchFamily="2" charset="0"/>
                <a:cs typeface="Poppins Light" panose="00000400000000000000" pitchFamily="2" charset="0"/>
              </a:rPr>
              <a:t>to set the index to the date column because we didn’t want to melt that; this formed the first level of the multi-level index.</a:t>
            </a:r>
          </a:p>
          <a:p>
            <a:pPr marL="16086" marR="6773">
              <a:lnSpc>
                <a:spcPct val="114999"/>
              </a:lnSpc>
              <a:spcBef>
                <a:spcPts val="133"/>
              </a:spcBef>
              <a:tabLst>
                <a:tab pos="453802" algn="l"/>
                <a:tab pos="454649" algn="l"/>
              </a:tabLst>
            </a:pPr>
            <a:endParaRPr lang="en-US" sz="1733" spc="27" dirty="0">
              <a:solidFill>
                <a:srgbClr val="595959"/>
              </a:solidFill>
              <a:latin typeface="Poppins Light" panose="00000400000000000000" pitchFamily="2" charset="0"/>
              <a:cs typeface="Poppins Light" panose="00000400000000000000" pitchFamily="2" charset="0"/>
            </a:endParaRP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Then, the </a:t>
            </a:r>
            <a:r>
              <a:rPr lang="en-US" sz="1733" spc="27" dirty="0">
                <a:solidFill>
                  <a:schemeClr val="accent1"/>
                </a:solidFill>
                <a:latin typeface="Poppins Light" panose="00000400000000000000" pitchFamily="2" charset="0"/>
                <a:cs typeface="Poppins Light" panose="00000400000000000000" pitchFamily="2" charset="0"/>
              </a:rPr>
              <a:t>stack() </a:t>
            </a:r>
            <a:r>
              <a:rPr lang="en-US" sz="1733" spc="27" dirty="0">
                <a:solidFill>
                  <a:srgbClr val="595959"/>
                </a:solidFill>
                <a:latin typeface="Poppins Light" panose="00000400000000000000" pitchFamily="2" charset="0"/>
                <a:cs typeface="Poppins Light" panose="00000400000000000000" pitchFamily="2" charset="0"/>
              </a:rPr>
              <a:t>method moved the TMAX, TMIN, and TOBS columns into the second level of the index. However, this level was never named, so it shows up as </a:t>
            </a:r>
            <a:r>
              <a:rPr lang="en-US" sz="1733" spc="27" dirty="0">
                <a:solidFill>
                  <a:schemeClr val="accent1"/>
                </a:solidFill>
                <a:latin typeface="Poppins Light" panose="00000400000000000000" pitchFamily="2" charset="0"/>
                <a:cs typeface="Poppins Light" panose="00000400000000000000" pitchFamily="2" charset="0"/>
              </a:rPr>
              <a:t>None</a:t>
            </a:r>
            <a:r>
              <a:rPr lang="en-US" sz="1733" spc="27" dirty="0">
                <a:solidFill>
                  <a:srgbClr val="595959"/>
                </a:solidFill>
                <a:latin typeface="Poppins Light" panose="00000400000000000000" pitchFamily="2" charset="0"/>
                <a:cs typeface="Poppins Light" panose="00000400000000000000" pitchFamily="2" charset="0"/>
              </a:rPr>
              <a:t>, but we know that the level should be called datatype:</a:t>
            </a:r>
          </a:p>
        </p:txBody>
      </p:sp>
      <p:pic>
        <p:nvPicPr>
          <p:cNvPr id="7" name="Picture 6">
            <a:extLst>
              <a:ext uri="{FF2B5EF4-FFF2-40B4-BE49-F238E27FC236}">
                <a16:creationId xmlns:a16="http://schemas.microsoft.com/office/drawing/2014/main" id="{58A861A0-A643-79C1-99A6-B51AC447CFCC}"/>
              </a:ext>
            </a:extLst>
          </p:cNvPr>
          <p:cNvPicPr>
            <a:picLocks noChangeAspect="1"/>
          </p:cNvPicPr>
          <p:nvPr/>
        </p:nvPicPr>
        <p:blipFill>
          <a:blip r:embed="rId2"/>
          <a:stretch>
            <a:fillRect/>
          </a:stretch>
        </p:blipFill>
        <p:spPr>
          <a:xfrm>
            <a:off x="2476500" y="4011017"/>
            <a:ext cx="7239000" cy="1685925"/>
          </a:xfrm>
          <a:prstGeom prst="rect">
            <a:avLst/>
          </a:prstGeom>
        </p:spPr>
      </p:pic>
    </p:spTree>
    <p:extLst>
      <p:ext uri="{BB962C8B-B14F-4D97-AF65-F5344CB8AC3E}">
        <p14:creationId xmlns:p14="http://schemas.microsoft.com/office/powerpoint/2010/main" val="2205546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Melting </a:t>
            </a:r>
            <a:r>
              <a:rPr lang="en-US" sz="3067" dirty="0" err="1">
                <a:latin typeface="Poppins" panose="00000500000000000000" pitchFamily="2" charset="0"/>
                <a:cs typeface="Poppins" panose="00000500000000000000" pitchFamily="2" charset="0"/>
              </a:rPr>
              <a:t>DataFrames</a:t>
            </a:r>
            <a:endParaRPr lang="en-US" sz="3067" dirty="0">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32</a:t>
            </a:fld>
            <a:endParaRPr lang="en-US" dirty="0"/>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309358"/>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We can use the </a:t>
            </a:r>
            <a:r>
              <a:rPr lang="en-US" sz="1733" spc="27" dirty="0" err="1">
                <a:solidFill>
                  <a:schemeClr val="accent1"/>
                </a:solidFill>
                <a:latin typeface="Poppins Light" panose="00000400000000000000" pitchFamily="2" charset="0"/>
                <a:cs typeface="Poppins Light" panose="00000400000000000000" pitchFamily="2" charset="0"/>
              </a:rPr>
              <a:t>set_names</a:t>
            </a:r>
            <a:r>
              <a:rPr lang="en-US" sz="1733" spc="27" dirty="0">
                <a:solidFill>
                  <a:schemeClr val="accent1"/>
                </a:solidFill>
                <a:latin typeface="Poppins Light" panose="00000400000000000000" pitchFamily="2" charset="0"/>
                <a:cs typeface="Poppins Light" panose="00000400000000000000" pitchFamily="2" charset="0"/>
              </a:rPr>
              <a:t>() </a:t>
            </a:r>
            <a:r>
              <a:rPr lang="en-US" sz="1733" spc="27" dirty="0">
                <a:solidFill>
                  <a:srgbClr val="595959"/>
                </a:solidFill>
                <a:latin typeface="Poppins Light" panose="00000400000000000000" pitchFamily="2" charset="0"/>
                <a:cs typeface="Poppins Light" panose="00000400000000000000" pitchFamily="2" charset="0"/>
              </a:rPr>
              <a:t>method to address this:</a:t>
            </a:r>
          </a:p>
        </p:txBody>
      </p:sp>
      <p:pic>
        <p:nvPicPr>
          <p:cNvPr id="6" name="Picture 5">
            <a:extLst>
              <a:ext uri="{FF2B5EF4-FFF2-40B4-BE49-F238E27FC236}">
                <a16:creationId xmlns:a16="http://schemas.microsoft.com/office/drawing/2014/main" id="{94E32177-F07C-C444-9FD5-B7AB18237B25}"/>
              </a:ext>
            </a:extLst>
          </p:cNvPr>
          <p:cNvPicPr>
            <a:picLocks noChangeAspect="1"/>
          </p:cNvPicPr>
          <p:nvPr/>
        </p:nvPicPr>
        <p:blipFill>
          <a:blip r:embed="rId2"/>
          <a:stretch>
            <a:fillRect/>
          </a:stretch>
        </p:blipFill>
        <p:spPr>
          <a:xfrm>
            <a:off x="2466975" y="2197767"/>
            <a:ext cx="7258050" cy="1019175"/>
          </a:xfrm>
          <a:prstGeom prst="rect">
            <a:avLst/>
          </a:prstGeom>
        </p:spPr>
      </p:pic>
    </p:spTree>
    <p:extLst>
      <p:ext uri="{BB962C8B-B14F-4D97-AF65-F5344CB8AC3E}">
        <p14:creationId xmlns:p14="http://schemas.microsoft.com/office/powerpoint/2010/main" val="2734455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346010"/>
            <a:ext cx="7779173" cy="967915"/>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Handling Duplicate, Missing, or Invalid Data</a:t>
            </a: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33</a:t>
            </a:fld>
            <a:endParaRPr lang="en-US" dirty="0"/>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922731"/>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This is separated from the rest of the data cleaning discussion because it is an example where we will do some initial data cleaning, then reshape our data, and finally look to handle these potential issues.</a:t>
            </a:r>
          </a:p>
        </p:txBody>
      </p:sp>
      <p:pic>
        <p:nvPicPr>
          <p:cNvPr id="7" name="Picture 6">
            <a:extLst>
              <a:ext uri="{FF2B5EF4-FFF2-40B4-BE49-F238E27FC236}">
                <a16:creationId xmlns:a16="http://schemas.microsoft.com/office/drawing/2014/main" id="{F197ED49-9BA3-13FE-B5A6-242FFB5F9368}"/>
              </a:ext>
            </a:extLst>
          </p:cNvPr>
          <p:cNvPicPr>
            <a:picLocks noChangeAspect="1"/>
          </p:cNvPicPr>
          <p:nvPr/>
        </p:nvPicPr>
        <p:blipFill>
          <a:blip r:embed="rId2"/>
          <a:stretch>
            <a:fillRect/>
          </a:stretch>
        </p:blipFill>
        <p:spPr>
          <a:xfrm>
            <a:off x="2476500" y="2487594"/>
            <a:ext cx="7239000" cy="523875"/>
          </a:xfrm>
          <a:prstGeom prst="rect">
            <a:avLst/>
          </a:prstGeom>
        </p:spPr>
      </p:pic>
      <p:sp>
        <p:nvSpPr>
          <p:cNvPr id="8" name="object 3">
            <a:extLst>
              <a:ext uri="{FF2B5EF4-FFF2-40B4-BE49-F238E27FC236}">
                <a16:creationId xmlns:a16="http://schemas.microsoft.com/office/drawing/2014/main" id="{0EFF40DC-D55A-EA09-3E8C-64746418FB76}"/>
              </a:ext>
            </a:extLst>
          </p:cNvPr>
          <p:cNvSpPr txBox="1"/>
          <p:nvPr/>
        </p:nvSpPr>
        <p:spPr>
          <a:xfrm>
            <a:off x="1624444" y="3168490"/>
            <a:ext cx="9557434" cy="3478815"/>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The </a:t>
            </a:r>
            <a:r>
              <a:rPr lang="en-US" sz="1733" spc="27" dirty="0">
                <a:solidFill>
                  <a:schemeClr val="accent1"/>
                </a:solidFill>
                <a:latin typeface="Poppins Light" panose="00000400000000000000" pitchFamily="2" charset="0"/>
                <a:cs typeface="Poppins Light" panose="00000400000000000000" pitchFamily="2" charset="0"/>
              </a:rPr>
              <a:t>dirty_data.csv </a:t>
            </a:r>
            <a:r>
              <a:rPr lang="en-US" sz="1733" spc="27" dirty="0">
                <a:solidFill>
                  <a:srgbClr val="595959"/>
                </a:solidFill>
                <a:latin typeface="Poppins Light" panose="00000400000000000000" pitchFamily="2" charset="0"/>
                <a:cs typeface="Poppins Light" panose="00000400000000000000" pitchFamily="2" charset="0"/>
              </a:rPr>
              <a:t>file contains wide format data from the weather API that has been altered to introduce many common data issues:</a:t>
            </a: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It contains the following fields:</a:t>
            </a:r>
            <a:br>
              <a:rPr lang="en-US" sz="1733" spc="27" dirty="0">
                <a:solidFill>
                  <a:srgbClr val="595959"/>
                </a:solidFill>
                <a:latin typeface="Poppins Light" panose="00000400000000000000" pitchFamily="2" charset="0"/>
                <a:cs typeface="Poppins Light" panose="00000400000000000000" pitchFamily="2" charset="0"/>
              </a:rPr>
            </a:br>
            <a:endParaRPr lang="en-US" sz="1733" spc="27" dirty="0">
              <a:solidFill>
                <a:srgbClr val="595959"/>
              </a:solidFill>
              <a:latin typeface="Poppins Light" panose="00000400000000000000" pitchFamily="2" charset="0"/>
              <a:cs typeface="Poppins Light" panose="00000400000000000000" pitchFamily="2" charset="0"/>
            </a:endParaRP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 </a:t>
            </a:r>
            <a:r>
              <a:rPr lang="en-US" sz="1733" b="1" spc="27" dirty="0">
                <a:solidFill>
                  <a:srgbClr val="595959"/>
                </a:solidFill>
                <a:latin typeface="Poppins Light" panose="00000400000000000000" pitchFamily="2" charset="0"/>
                <a:cs typeface="Poppins Light" panose="00000400000000000000" pitchFamily="2" charset="0"/>
              </a:rPr>
              <a:t>PRCP</a:t>
            </a:r>
            <a:r>
              <a:rPr lang="en-US" sz="1733" spc="27" dirty="0">
                <a:solidFill>
                  <a:srgbClr val="595959"/>
                </a:solidFill>
                <a:latin typeface="Poppins Light" panose="00000400000000000000" pitchFamily="2" charset="0"/>
                <a:cs typeface="Poppins Light" panose="00000400000000000000" pitchFamily="2" charset="0"/>
              </a:rPr>
              <a:t>: Precipitation in millimeters</a:t>
            </a: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 </a:t>
            </a:r>
            <a:r>
              <a:rPr lang="en-US" sz="1733" b="1" spc="27" dirty="0">
                <a:solidFill>
                  <a:srgbClr val="595959"/>
                </a:solidFill>
                <a:latin typeface="Poppins Light" panose="00000400000000000000" pitchFamily="2" charset="0"/>
                <a:cs typeface="Poppins Light" panose="00000400000000000000" pitchFamily="2" charset="0"/>
              </a:rPr>
              <a:t>SNOW</a:t>
            </a:r>
            <a:r>
              <a:rPr lang="en-US" sz="1733" spc="27" dirty="0">
                <a:solidFill>
                  <a:srgbClr val="595959"/>
                </a:solidFill>
                <a:latin typeface="Poppins Light" panose="00000400000000000000" pitchFamily="2" charset="0"/>
                <a:cs typeface="Poppins Light" panose="00000400000000000000" pitchFamily="2" charset="0"/>
              </a:rPr>
              <a:t>: Snowfall in millimeters</a:t>
            </a: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 </a:t>
            </a:r>
            <a:r>
              <a:rPr lang="en-US" sz="1733" b="1" spc="27" dirty="0">
                <a:solidFill>
                  <a:srgbClr val="595959"/>
                </a:solidFill>
                <a:latin typeface="Poppins Light" panose="00000400000000000000" pitchFamily="2" charset="0"/>
                <a:cs typeface="Poppins Light" panose="00000400000000000000" pitchFamily="2" charset="0"/>
              </a:rPr>
              <a:t>SNWD</a:t>
            </a:r>
            <a:r>
              <a:rPr lang="en-US" sz="1733" spc="27" dirty="0">
                <a:solidFill>
                  <a:srgbClr val="595959"/>
                </a:solidFill>
                <a:latin typeface="Poppins Light" panose="00000400000000000000" pitchFamily="2" charset="0"/>
                <a:cs typeface="Poppins Light" panose="00000400000000000000" pitchFamily="2" charset="0"/>
              </a:rPr>
              <a:t>: Snow depth in millimeters</a:t>
            </a: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 </a:t>
            </a:r>
            <a:r>
              <a:rPr lang="en-US" sz="1733" b="1" spc="27" dirty="0">
                <a:solidFill>
                  <a:srgbClr val="595959"/>
                </a:solidFill>
                <a:latin typeface="Poppins Light" panose="00000400000000000000" pitchFamily="2" charset="0"/>
                <a:cs typeface="Poppins Light" panose="00000400000000000000" pitchFamily="2" charset="0"/>
              </a:rPr>
              <a:t>TMAX</a:t>
            </a:r>
            <a:r>
              <a:rPr lang="en-US" sz="1733" spc="27" dirty="0">
                <a:solidFill>
                  <a:srgbClr val="595959"/>
                </a:solidFill>
                <a:latin typeface="Poppins Light" panose="00000400000000000000" pitchFamily="2" charset="0"/>
                <a:cs typeface="Poppins Light" panose="00000400000000000000" pitchFamily="2" charset="0"/>
              </a:rPr>
              <a:t>: Maximum daily temperature in Celsius</a:t>
            </a: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 </a:t>
            </a:r>
            <a:r>
              <a:rPr lang="en-US" sz="1733" b="1" spc="27" dirty="0">
                <a:solidFill>
                  <a:srgbClr val="595959"/>
                </a:solidFill>
                <a:latin typeface="Poppins Light" panose="00000400000000000000" pitchFamily="2" charset="0"/>
                <a:cs typeface="Poppins Light" panose="00000400000000000000" pitchFamily="2" charset="0"/>
              </a:rPr>
              <a:t>TMIN</a:t>
            </a:r>
            <a:r>
              <a:rPr lang="en-US" sz="1733" spc="27" dirty="0">
                <a:solidFill>
                  <a:srgbClr val="595959"/>
                </a:solidFill>
                <a:latin typeface="Poppins Light" panose="00000400000000000000" pitchFamily="2" charset="0"/>
                <a:cs typeface="Poppins Light" panose="00000400000000000000" pitchFamily="2" charset="0"/>
              </a:rPr>
              <a:t>: Minimum daily temperature in Celsius</a:t>
            </a: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 </a:t>
            </a:r>
            <a:r>
              <a:rPr lang="en-US" sz="1733" b="1" spc="27" dirty="0">
                <a:solidFill>
                  <a:srgbClr val="595959"/>
                </a:solidFill>
                <a:latin typeface="Poppins Light" panose="00000400000000000000" pitchFamily="2" charset="0"/>
                <a:cs typeface="Poppins Light" panose="00000400000000000000" pitchFamily="2" charset="0"/>
              </a:rPr>
              <a:t>TOBS</a:t>
            </a:r>
            <a:r>
              <a:rPr lang="en-US" sz="1733" spc="27" dirty="0">
                <a:solidFill>
                  <a:srgbClr val="595959"/>
                </a:solidFill>
                <a:latin typeface="Poppins Light" panose="00000400000000000000" pitchFamily="2" charset="0"/>
                <a:cs typeface="Poppins Light" panose="00000400000000000000" pitchFamily="2" charset="0"/>
              </a:rPr>
              <a:t>: Temperature at the time of observation in Celsius</a:t>
            </a: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 </a:t>
            </a:r>
            <a:r>
              <a:rPr lang="en-US" sz="1733" b="1" spc="27" dirty="0">
                <a:solidFill>
                  <a:srgbClr val="595959"/>
                </a:solidFill>
                <a:latin typeface="Poppins Light" panose="00000400000000000000" pitchFamily="2" charset="0"/>
                <a:cs typeface="Poppins Light" panose="00000400000000000000" pitchFamily="2" charset="0"/>
              </a:rPr>
              <a:t>WESF</a:t>
            </a:r>
            <a:r>
              <a:rPr lang="en-US" sz="1733" spc="27" dirty="0">
                <a:solidFill>
                  <a:srgbClr val="595959"/>
                </a:solidFill>
                <a:latin typeface="Poppins Light" panose="00000400000000000000" pitchFamily="2" charset="0"/>
                <a:cs typeface="Poppins Light" panose="00000400000000000000" pitchFamily="2" charset="0"/>
              </a:rPr>
              <a:t>: Water equivalent of snow in millimeters</a:t>
            </a:r>
          </a:p>
        </p:txBody>
      </p:sp>
    </p:spTree>
    <p:extLst>
      <p:ext uri="{BB962C8B-B14F-4D97-AF65-F5344CB8AC3E}">
        <p14:creationId xmlns:p14="http://schemas.microsoft.com/office/powerpoint/2010/main" val="1340746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Finding the Problematic Data</a:t>
            </a: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34</a:t>
            </a:fld>
            <a:endParaRPr lang="en-US" dirty="0"/>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628869"/>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Examining the results of calling </a:t>
            </a:r>
            <a:r>
              <a:rPr lang="en-US" sz="1733" spc="27" dirty="0">
                <a:solidFill>
                  <a:schemeClr val="accent1"/>
                </a:solidFill>
                <a:latin typeface="Poppins Light" panose="00000400000000000000" pitchFamily="2" charset="0"/>
                <a:cs typeface="Poppins Light" panose="00000400000000000000" pitchFamily="2" charset="0"/>
              </a:rPr>
              <a:t>head() </a:t>
            </a:r>
            <a:r>
              <a:rPr lang="en-US" sz="1733" spc="27" dirty="0">
                <a:solidFill>
                  <a:srgbClr val="595959"/>
                </a:solidFill>
                <a:latin typeface="Poppins Light" panose="00000400000000000000" pitchFamily="2" charset="0"/>
                <a:cs typeface="Poppins Light" panose="00000400000000000000" pitchFamily="2" charset="0"/>
              </a:rPr>
              <a:t>and </a:t>
            </a:r>
            <a:r>
              <a:rPr lang="en-US" sz="1733" spc="27" dirty="0">
                <a:solidFill>
                  <a:schemeClr val="accent1"/>
                </a:solidFill>
                <a:latin typeface="Poppins Light" panose="00000400000000000000" pitchFamily="2" charset="0"/>
                <a:cs typeface="Poppins Light" panose="00000400000000000000" pitchFamily="2" charset="0"/>
              </a:rPr>
              <a:t>tail() </a:t>
            </a:r>
            <a:r>
              <a:rPr lang="en-US" sz="1733" spc="27" dirty="0">
                <a:solidFill>
                  <a:srgbClr val="595959"/>
                </a:solidFill>
                <a:latin typeface="Poppins Light" panose="00000400000000000000" pitchFamily="2" charset="0"/>
                <a:cs typeface="Poppins Light" panose="00000400000000000000" pitchFamily="2" charset="0"/>
              </a:rPr>
              <a:t>on the data is always a good first step:</a:t>
            </a:r>
          </a:p>
        </p:txBody>
      </p:sp>
      <p:pic>
        <p:nvPicPr>
          <p:cNvPr id="6" name="Picture 5">
            <a:extLst>
              <a:ext uri="{FF2B5EF4-FFF2-40B4-BE49-F238E27FC236}">
                <a16:creationId xmlns:a16="http://schemas.microsoft.com/office/drawing/2014/main" id="{AD40AAF9-EB57-0F99-BE54-0D48E368272C}"/>
              </a:ext>
            </a:extLst>
          </p:cNvPr>
          <p:cNvPicPr>
            <a:picLocks noChangeAspect="1"/>
          </p:cNvPicPr>
          <p:nvPr/>
        </p:nvPicPr>
        <p:blipFill>
          <a:blip r:embed="rId2"/>
          <a:stretch>
            <a:fillRect/>
          </a:stretch>
        </p:blipFill>
        <p:spPr>
          <a:xfrm>
            <a:off x="2398679" y="2423312"/>
            <a:ext cx="7239000" cy="304800"/>
          </a:xfrm>
          <a:prstGeom prst="rect">
            <a:avLst/>
          </a:prstGeom>
        </p:spPr>
      </p:pic>
      <p:pic>
        <p:nvPicPr>
          <p:cNvPr id="10" name="Picture 9">
            <a:extLst>
              <a:ext uri="{FF2B5EF4-FFF2-40B4-BE49-F238E27FC236}">
                <a16:creationId xmlns:a16="http://schemas.microsoft.com/office/drawing/2014/main" id="{CC157503-0717-B25E-371A-71FF4D301FF9}"/>
              </a:ext>
            </a:extLst>
          </p:cNvPr>
          <p:cNvPicPr>
            <a:picLocks noChangeAspect="1"/>
          </p:cNvPicPr>
          <p:nvPr/>
        </p:nvPicPr>
        <p:blipFill>
          <a:blip r:embed="rId3"/>
          <a:stretch>
            <a:fillRect/>
          </a:stretch>
        </p:blipFill>
        <p:spPr>
          <a:xfrm>
            <a:off x="1066800" y="3203443"/>
            <a:ext cx="10058400" cy="2259381"/>
          </a:xfrm>
          <a:prstGeom prst="rect">
            <a:avLst/>
          </a:prstGeom>
        </p:spPr>
      </p:pic>
      <p:sp>
        <p:nvSpPr>
          <p:cNvPr id="11" name="Rectangle 10">
            <a:extLst>
              <a:ext uri="{FF2B5EF4-FFF2-40B4-BE49-F238E27FC236}">
                <a16:creationId xmlns:a16="http://schemas.microsoft.com/office/drawing/2014/main" id="{9B8AB78C-1819-0148-5000-45153265BD07}"/>
              </a:ext>
            </a:extLst>
          </p:cNvPr>
          <p:cNvSpPr/>
          <p:nvPr/>
        </p:nvSpPr>
        <p:spPr>
          <a:xfrm>
            <a:off x="4679004" y="3618691"/>
            <a:ext cx="272375" cy="10640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ADA1CA-4493-67A7-462D-7F99D20451CA}"/>
              </a:ext>
            </a:extLst>
          </p:cNvPr>
          <p:cNvSpPr/>
          <p:nvPr/>
        </p:nvSpPr>
        <p:spPr>
          <a:xfrm>
            <a:off x="6566169" y="3618691"/>
            <a:ext cx="320040" cy="184413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CD662FC-B8BB-59E8-DFDF-2501793938E5}"/>
              </a:ext>
            </a:extLst>
          </p:cNvPr>
          <p:cNvSpPr/>
          <p:nvPr/>
        </p:nvSpPr>
        <p:spPr>
          <a:xfrm>
            <a:off x="6994187" y="3618691"/>
            <a:ext cx="554477" cy="10640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B62953E-2385-0ADF-E3C8-27124757DFE2}"/>
              </a:ext>
            </a:extLst>
          </p:cNvPr>
          <p:cNvSpPr/>
          <p:nvPr/>
        </p:nvSpPr>
        <p:spPr>
          <a:xfrm>
            <a:off x="8326877" y="3618691"/>
            <a:ext cx="447472" cy="10640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29315D9-9A25-BCF1-B14D-B428DC1F8DF9}"/>
              </a:ext>
            </a:extLst>
          </p:cNvPr>
          <p:cNvSpPr/>
          <p:nvPr/>
        </p:nvSpPr>
        <p:spPr>
          <a:xfrm>
            <a:off x="8933447" y="3608683"/>
            <a:ext cx="447472" cy="18441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E976DE8-CEC3-F118-7EDF-EF6DC5AC4CD3}"/>
              </a:ext>
            </a:extLst>
          </p:cNvPr>
          <p:cNvSpPr/>
          <p:nvPr/>
        </p:nvSpPr>
        <p:spPr>
          <a:xfrm>
            <a:off x="10597851" y="3608683"/>
            <a:ext cx="447472" cy="10740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85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Finding the Problematic Data</a:t>
            </a: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35</a:t>
            </a:fld>
            <a:endParaRPr lang="en-US" dirty="0"/>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628869"/>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Using </a:t>
            </a:r>
            <a:r>
              <a:rPr lang="en-US" sz="1733" spc="27" dirty="0">
                <a:solidFill>
                  <a:schemeClr val="accent1"/>
                </a:solidFill>
                <a:latin typeface="Poppins Light" panose="00000400000000000000" pitchFamily="2" charset="0"/>
                <a:cs typeface="Poppins Light" panose="00000400000000000000" pitchFamily="2" charset="0"/>
              </a:rPr>
              <a:t>describe(), </a:t>
            </a:r>
            <a:r>
              <a:rPr lang="en-US" sz="1733" spc="27" dirty="0">
                <a:solidFill>
                  <a:srgbClr val="595959"/>
                </a:solidFill>
                <a:latin typeface="Poppins Light" panose="00000400000000000000" pitchFamily="2" charset="0"/>
                <a:cs typeface="Poppins Light" panose="00000400000000000000" pitchFamily="2" charset="0"/>
              </a:rPr>
              <a:t>we can see if we have any missing data and look at the 5-number summary to spot potential issues:</a:t>
            </a:r>
          </a:p>
        </p:txBody>
      </p:sp>
      <p:pic>
        <p:nvPicPr>
          <p:cNvPr id="10" name="Picture 9">
            <a:extLst>
              <a:ext uri="{FF2B5EF4-FFF2-40B4-BE49-F238E27FC236}">
                <a16:creationId xmlns:a16="http://schemas.microsoft.com/office/drawing/2014/main" id="{A7F5E504-1E30-C25A-BD6E-8CDA141DE162}"/>
              </a:ext>
            </a:extLst>
          </p:cNvPr>
          <p:cNvPicPr>
            <a:picLocks noChangeAspect="1"/>
          </p:cNvPicPr>
          <p:nvPr/>
        </p:nvPicPr>
        <p:blipFill>
          <a:blip r:embed="rId2"/>
          <a:stretch>
            <a:fillRect/>
          </a:stretch>
        </p:blipFill>
        <p:spPr>
          <a:xfrm>
            <a:off x="2471736" y="2172197"/>
            <a:ext cx="7248525" cy="295275"/>
          </a:xfrm>
          <a:prstGeom prst="rect">
            <a:avLst/>
          </a:prstGeom>
        </p:spPr>
      </p:pic>
      <p:pic>
        <p:nvPicPr>
          <p:cNvPr id="12" name="Picture 11">
            <a:extLst>
              <a:ext uri="{FF2B5EF4-FFF2-40B4-BE49-F238E27FC236}">
                <a16:creationId xmlns:a16="http://schemas.microsoft.com/office/drawing/2014/main" id="{D6B3F811-FAD6-330D-68DC-3956EB486F23}"/>
              </a:ext>
            </a:extLst>
          </p:cNvPr>
          <p:cNvPicPr>
            <a:picLocks noChangeAspect="1"/>
          </p:cNvPicPr>
          <p:nvPr/>
        </p:nvPicPr>
        <p:blipFill>
          <a:blip r:embed="rId3"/>
          <a:stretch>
            <a:fillRect/>
          </a:stretch>
        </p:blipFill>
        <p:spPr>
          <a:xfrm>
            <a:off x="2153211" y="2940566"/>
            <a:ext cx="7885576" cy="3657600"/>
          </a:xfrm>
          <a:prstGeom prst="rect">
            <a:avLst/>
          </a:prstGeom>
        </p:spPr>
      </p:pic>
      <p:sp>
        <p:nvSpPr>
          <p:cNvPr id="13" name="Rectangle 12">
            <a:extLst>
              <a:ext uri="{FF2B5EF4-FFF2-40B4-BE49-F238E27FC236}">
                <a16:creationId xmlns:a16="http://schemas.microsoft.com/office/drawing/2014/main" id="{FC49C3E9-170F-61C0-7CF1-B03CEB45C803}"/>
              </a:ext>
            </a:extLst>
          </p:cNvPr>
          <p:cNvSpPr/>
          <p:nvPr/>
        </p:nvSpPr>
        <p:spPr>
          <a:xfrm>
            <a:off x="5000017" y="2830748"/>
            <a:ext cx="719847" cy="37674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332B909-B038-1F6D-41AE-65B6630B9D6F}"/>
              </a:ext>
            </a:extLst>
          </p:cNvPr>
          <p:cNvSpPr txBox="1"/>
          <p:nvPr/>
        </p:nvSpPr>
        <p:spPr>
          <a:xfrm rot="16200000">
            <a:off x="4861748" y="4584700"/>
            <a:ext cx="1066800" cy="369332"/>
          </a:xfrm>
          <a:prstGeom prst="rect">
            <a:avLst/>
          </a:prstGeom>
          <a:solidFill>
            <a:schemeClr val="bg1"/>
          </a:solidFill>
        </p:spPr>
        <p:txBody>
          <a:bodyPr wrap="square" rtlCol="0">
            <a:spAutoFit/>
          </a:bodyPr>
          <a:lstStyle/>
          <a:p>
            <a:r>
              <a:rPr lang="en-US" sz="1733" spc="27" dirty="0">
                <a:solidFill>
                  <a:srgbClr val="FF0000"/>
                </a:solidFill>
                <a:latin typeface="Poppins Light" panose="00000400000000000000" pitchFamily="2" charset="0"/>
                <a:cs typeface="Poppins Light" panose="00000400000000000000" pitchFamily="2" charset="0"/>
              </a:rPr>
              <a:t>Useless</a:t>
            </a:r>
          </a:p>
        </p:txBody>
      </p:sp>
      <p:sp>
        <p:nvSpPr>
          <p:cNvPr id="15" name="Rectangle 14">
            <a:extLst>
              <a:ext uri="{FF2B5EF4-FFF2-40B4-BE49-F238E27FC236}">
                <a16:creationId xmlns:a16="http://schemas.microsoft.com/office/drawing/2014/main" id="{26B293CC-6322-E0CA-29E8-1817AE7AA0A7}"/>
              </a:ext>
            </a:extLst>
          </p:cNvPr>
          <p:cNvSpPr/>
          <p:nvPr/>
        </p:nvSpPr>
        <p:spPr>
          <a:xfrm>
            <a:off x="5749044" y="2830748"/>
            <a:ext cx="1066799" cy="37674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7DAF1D2-23F4-40F7-4385-A64DF16E9FD2}"/>
              </a:ext>
            </a:extLst>
          </p:cNvPr>
          <p:cNvSpPr txBox="1"/>
          <p:nvPr/>
        </p:nvSpPr>
        <p:spPr>
          <a:xfrm rot="16200000">
            <a:off x="5469372" y="4382255"/>
            <a:ext cx="1626141" cy="359009"/>
          </a:xfrm>
          <a:prstGeom prst="rect">
            <a:avLst/>
          </a:prstGeom>
          <a:solidFill>
            <a:schemeClr val="bg1"/>
          </a:solidFill>
        </p:spPr>
        <p:txBody>
          <a:bodyPr wrap="square" rtlCol="0">
            <a:spAutoFit/>
          </a:bodyPr>
          <a:lstStyle/>
          <a:p>
            <a:r>
              <a:rPr lang="en-US" sz="1733" spc="27" dirty="0">
                <a:solidFill>
                  <a:srgbClr val="FF0000"/>
                </a:solidFill>
                <a:latin typeface="Poppins Light" panose="00000400000000000000" pitchFamily="2" charset="0"/>
                <a:cs typeface="Poppins Light" panose="00000400000000000000" pitchFamily="2" charset="0"/>
              </a:rPr>
              <a:t>Unreliable.</a:t>
            </a:r>
          </a:p>
        </p:txBody>
      </p:sp>
    </p:spTree>
    <p:extLst>
      <p:ext uri="{BB962C8B-B14F-4D97-AF65-F5344CB8AC3E}">
        <p14:creationId xmlns:p14="http://schemas.microsoft.com/office/powerpoint/2010/main" val="157174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Finding the Problematic Data</a:t>
            </a: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36</a:t>
            </a:fld>
            <a:endParaRPr lang="en-US" dirty="0"/>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616045"/>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We can use the </a:t>
            </a:r>
            <a:r>
              <a:rPr lang="en-US" sz="1733" spc="27" dirty="0">
                <a:solidFill>
                  <a:schemeClr val="accent1"/>
                </a:solidFill>
                <a:latin typeface="Poppins Light" panose="00000400000000000000" pitchFamily="2" charset="0"/>
                <a:cs typeface="Poppins Light" panose="00000400000000000000" pitchFamily="2" charset="0"/>
              </a:rPr>
              <a:t>info() </a:t>
            </a:r>
            <a:r>
              <a:rPr lang="en-US" sz="1733" spc="27" dirty="0">
                <a:solidFill>
                  <a:srgbClr val="595959"/>
                </a:solidFill>
                <a:latin typeface="Poppins Light" panose="00000400000000000000" pitchFamily="2" charset="0"/>
                <a:cs typeface="Poppins Light" panose="00000400000000000000" pitchFamily="2" charset="0"/>
              </a:rPr>
              <a:t>method to see if we have any missing values and check that our columns have the expected data types.</a:t>
            </a:r>
          </a:p>
        </p:txBody>
      </p:sp>
      <p:grpSp>
        <p:nvGrpSpPr>
          <p:cNvPr id="9" name="Group 8">
            <a:extLst>
              <a:ext uri="{FF2B5EF4-FFF2-40B4-BE49-F238E27FC236}">
                <a16:creationId xmlns:a16="http://schemas.microsoft.com/office/drawing/2014/main" id="{E21C6142-3607-479B-424D-4FF333E2DA51}"/>
              </a:ext>
            </a:extLst>
          </p:cNvPr>
          <p:cNvGrpSpPr/>
          <p:nvPr/>
        </p:nvGrpSpPr>
        <p:grpSpPr>
          <a:xfrm>
            <a:off x="2481262" y="2314776"/>
            <a:ext cx="7229475" cy="4224136"/>
            <a:chOff x="2481262" y="2238477"/>
            <a:chExt cx="7229475" cy="4224136"/>
          </a:xfrm>
        </p:grpSpPr>
        <p:pic>
          <p:nvPicPr>
            <p:cNvPr id="6" name="Picture 5">
              <a:extLst>
                <a:ext uri="{FF2B5EF4-FFF2-40B4-BE49-F238E27FC236}">
                  <a16:creationId xmlns:a16="http://schemas.microsoft.com/office/drawing/2014/main" id="{077602CE-A260-DE3E-EE8D-70B998904B0B}"/>
                </a:ext>
              </a:extLst>
            </p:cNvPr>
            <p:cNvPicPr>
              <a:picLocks noChangeAspect="1"/>
            </p:cNvPicPr>
            <p:nvPr/>
          </p:nvPicPr>
          <p:blipFill rotWithShape="1">
            <a:blip r:embed="rId2"/>
            <a:srcRect b="1668"/>
            <a:stretch/>
          </p:blipFill>
          <p:spPr>
            <a:xfrm>
              <a:off x="2481262" y="2238477"/>
              <a:ext cx="7229475" cy="2800452"/>
            </a:xfrm>
            <a:prstGeom prst="rect">
              <a:avLst/>
            </a:prstGeom>
          </p:spPr>
        </p:pic>
        <p:pic>
          <p:nvPicPr>
            <p:cNvPr id="8" name="Picture 7">
              <a:extLst>
                <a:ext uri="{FF2B5EF4-FFF2-40B4-BE49-F238E27FC236}">
                  <a16:creationId xmlns:a16="http://schemas.microsoft.com/office/drawing/2014/main" id="{EFB73C0B-4690-E6AD-9052-EA5AE56A1894}"/>
                </a:ext>
              </a:extLst>
            </p:cNvPr>
            <p:cNvPicPr>
              <a:picLocks noChangeAspect="1"/>
            </p:cNvPicPr>
            <p:nvPr/>
          </p:nvPicPr>
          <p:blipFill rotWithShape="1">
            <a:blip r:embed="rId3"/>
            <a:srcRect t="1014" b="1"/>
            <a:stretch/>
          </p:blipFill>
          <p:spPr>
            <a:xfrm>
              <a:off x="2490786" y="5038929"/>
              <a:ext cx="7210425" cy="1423684"/>
            </a:xfrm>
            <a:prstGeom prst="rect">
              <a:avLst/>
            </a:prstGeom>
          </p:spPr>
        </p:pic>
      </p:grpSp>
      <p:sp>
        <p:nvSpPr>
          <p:cNvPr id="11" name="Rectangle 10">
            <a:extLst>
              <a:ext uri="{FF2B5EF4-FFF2-40B4-BE49-F238E27FC236}">
                <a16:creationId xmlns:a16="http://schemas.microsoft.com/office/drawing/2014/main" id="{EEB2021E-4C2B-E97B-E607-6FE07A3B5E83}"/>
              </a:ext>
            </a:extLst>
          </p:cNvPr>
          <p:cNvSpPr/>
          <p:nvPr/>
        </p:nvSpPr>
        <p:spPr>
          <a:xfrm>
            <a:off x="3112851" y="4426085"/>
            <a:ext cx="4776281" cy="4735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ED0AAA6-7C50-83D4-6AB0-B11A372E2504}"/>
              </a:ext>
            </a:extLst>
          </p:cNvPr>
          <p:cNvSpPr/>
          <p:nvPr/>
        </p:nvSpPr>
        <p:spPr>
          <a:xfrm>
            <a:off x="3112850" y="5330789"/>
            <a:ext cx="4776281" cy="7003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3F96C2-59EE-45F5-1F98-5924965734D0}"/>
              </a:ext>
            </a:extLst>
          </p:cNvPr>
          <p:cNvSpPr/>
          <p:nvPr/>
        </p:nvSpPr>
        <p:spPr>
          <a:xfrm>
            <a:off x="3910519" y="2791839"/>
            <a:ext cx="1293779" cy="22029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C866F89-1AA8-FC78-D0EF-F087B84A92F6}"/>
              </a:ext>
            </a:extLst>
          </p:cNvPr>
          <p:cNvSpPr txBox="1"/>
          <p:nvPr/>
        </p:nvSpPr>
        <p:spPr>
          <a:xfrm>
            <a:off x="757845" y="4389454"/>
            <a:ext cx="1557337" cy="359009"/>
          </a:xfrm>
          <a:prstGeom prst="rect">
            <a:avLst/>
          </a:prstGeom>
          <a:solidFill>
            <a:schemeClr val="bg1"/>
          </a:solidFill>
        </p:spPr>
        <p:txBody>
          <a:bodyPr wrap="square" rtlCol="0">
            <a:spAutoFit/>
          </a:bodyPr>
          <a:lstStyle/>
          <a:p>
            <a:r>
              <a:rPr lang="en-US" sz="1733" spc="27" dirty="0">
                <a:solidFill>
                  <a:srgbClr val="FF0000"/>
                </a:solidFill>
                <a:latin typeface="Poppins Light" panose="00000400000000000000" pitchFamily="2" charset="0"/>
                <a:cs typeface="Poppins Light" panose="00000400000000000000" pitchFamily="2" charset="0"/>
              </a:rPr>
              <a:t>Null Values</a:t>
            </a:r>
          </a:p>
        </p:txBody>
      </p:sp>
      <p:sp>
        <p:nvSpPr>
          <p:cNvPr id="20" name="Rectangle 19">
            <a:extLst>
              <a:ext uri="{FF2B5EF4-FFF2-40B4-BE49-F238E27FC236}">
                <a16:creationId xmlns:a16="http://schemas.microsoft.com/office/drawing/2014/main" id="{486AB9F0-E685-20F4-68FE-9C824F5FAB48}"/>
              </a:ext>
            </a:extLst>
          </p:cNvPr>
          <p:cNvSpPr/>
          <p:nvPr/>
        </p:nvSpPr>
        <p:spPr>
          <a:xfrm>
            <a:off x="6974732" y="5807413"/>
            <a:ext cx="749030" cy="223736"/>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BFF7FBE-75AE-E142-2D6B-3DFF8D81AE65}"/>
              </a:ext>
            </a:extLst>
          </p:cNvPr>
          <p:cNvSpPr txBox="1"/>
          <p:nvPr/>
        </p:nvSpPr>
        <p:spPr>
          <a:xfrm>
            <a:off x="9898603" y="5739776"/>
            <a:ext cx="1557337" cy="359009"/>
          </a:xfrm>
          <a:prstGeom prst="rect">
            <a:avLst/>
          </a:prstGeom>
          <a:solidFill>
            <a:schemeClr val="bg1"/>
          </a:solidFill>
        </p:spPr>
        <p:txBody>
          <a:bodyPr wrap="square" rtlCol="0">
            <a:spAutoFit/>
          </a:bodyPr>
          <a:lstStyle/>
          <a:p>
            <a:r>
              <a:rPr lang="en-US" sz="1733" spc="27" dirty="0">
                <a:solidFill>
                  <a:srgbClr val="00B0F0"/>
                </a:solidFill>
                <a:latin typeface="Poppins Light" panose="00000400000000000000" pitchFamily="2" charset="0"/>
                <a:cs typeface="Poppins Light" panose="00000400000000000000" pitchFamily="2" charset="0"/>
              </a:rPr>
              <a:t>Not Boolean</a:t>
            </a:r>
          </a:p>
        </p:txBody>
      </p:sp>
      <p:sp>
        <p:nvSpPr>
          <p:cNvPr id="22" name="TextBox 21">
            <a:extLst>
              <a:ext uri="{FF2B5EF4-FFF2-40B4-BE49-F238E27FC236}">
                <a16:creationId xmlns:a16="http://schemas.microsoft.com/office/drawing/2014/main" id="{BEAEED55-C5AD-06A5-E3A4-1AFA8B2F2ABF}"/>
              </a:ext>
            </a:extLst>
          </p:cNvPr>
          <p:cNvSpPr txBox="1"/>
          <p:nvPr/>
        </p:nvSpPr>
        <p:spPr>
          <a:xfrm>
            <a:off x="8025319" y="2322325"/>
            <a:ext cx="3978614" cy="1425711"/>
          </a:xfrm>
          <a:prstGeom prst="rect">
            <a:avLst/>
          </a:prstGeom>
          <a:noFill/>
        </p:spPr>
        <p:txBody>
          <a:bodyPr wrap="square" rtlCol="0">
            <a:spAutoFit/>
          </a:bodyPr>
          <a:lstStyle/>
          <a:p>
            <a:pPr algn="l"/>
            <a:r>
              <a:rPr lang="en-US" sz="1733" spc="27" dirty="0">
                <a:solidFill>
                  <a:srgbClr val="595959"/>
                </a:solidFill>
                <a:latin typeface="Poppins Light" panose="00000400000000000000" pitchFamily="2" charset="0"/>
                <a:cs typeface="Poppins Light" panose="00000400000000000000" pitchFamily="2" charset="0"/>
              </a:rPr>
              <a:t>Notice that the </a:t>
            </a:r>
            <a:r>
              <a:rPr lang="en-US" sz="1733" spc="27" dirty="0">
                <a:solidFill>
                  <a:schemeClr val="accent1"/>
                </a:solidFill>
                <a:latin typeface="Poppins Light" panose="00000400000000000000" pitchFamily="2" charset="0"/>
                <a:cs typeface="Poppins Light" panose="00000400000000000000" pitchFamily="2" charset="0"/>
              </a:rPr>
              <a:t>?</a:t>
            </a:r>
            <a:r>
              <a:rPr lang="en-US" sz="1733" spc="27" dirty="0">
                <a:solidFill>
                  <a:srgbClr val="595959"/>
                </a:solidFill>
                <a:latin typeface="Poppins Light" panose="00000400000000000000" pitchFamily="2" charset="0"/>
                <a:cs typeface="Poppins Light" panose="00000400000000000000" pitchFamily="2" charset="0"/>
              </a:rPr>
              <a:t> value that we saw for the station column when we used </a:t>
            </a:r>
            <a:r>
              <a:rPr lang="en-US" sz="1733" spc="27" dirty="0">
                <a:solidFill>
                  <a:schemeClr val="accent1"/>
                </a:solidFill>
                <a:latin typeface="Poppins Light" panose="00000400000000000000" pitchFamily="2" charset="0"/>
                <a:cs typeface="Poppins Light" panose="00000400000000000000" pitchFamily="2" charset="0"/>
              </a:rPr>
              <a:t>head() </a:t>
            </a:r>
            <a:r>
              <a:rPr lang="en-US" sz="1733" spc="27" dirty="0">
                <a:solidFill>
                  <a:srgbClr val="FF0000"/>
                </a:solidFill>
                <a:latin typeface="Poppins Light" panose="00000400000000000000" pitchFamily="2" charset="0"/>
                <a:cs typeface="Poppins Light" panose="00000400000000000000" pitchFamily="2" charset="0"/>
              </a:rPr>
              <a:t>doesn't show up </a:t>
            </a:r>
            <a:r>
              <a:rPr lang="en-US" sz="1733" spc="27" dirty="0">
                <a:solidFill>
                  <a:srgbClr val="595959"/>
                </a:solidFill>
                <a:latin typeface="Poppins Light" panose="00000400000000000000" pitchFamily="2" charset="0"/>
                <a:cs typeface="Poppins Light" panose="00000400000000000000" pitchFamily="2" charset="0"/>
              </a:rPr>
              <a:t>here—it's important to inspect our data from many different angles.</a:t>
            </a:r>
          </a:p>
        </p:txBody>
      </p:sp>
    </p:spTree>
    <p:extLst>
      <p:ext uri="{BB962C8B-B14F-4D97-AF65-F5344CB8AC3E}">
        <p14:creationId xmlns:p14="http://schemas.microsoft.com/office/powerpoint/2010/main" val="190007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8" grpId="0" animBg="1"/>
      <p:bldP spid="19" grpId="0" animBg="1"/>
      <p:bldP spid="20" grpId="0" animBg="1"/>
      <p:bldP spid="21" grpId="0" animBg="1"/>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37</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Finding the Problematic Data</a:t>
            </a:r>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628869"/>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Now, let's track down those null values. Both </a:t>
            </a:r>
            <a:r>
              <a:rPr lang="en-US" sz="1733" spc="27" dirty="0">
                <a:solidFill>
                  <a:schemeClr val="accent1"/>
                </a:solidFill>
                <a:latin typeface="Poppins Light" panose="00000400000000000000" pitchFamily="2" charset="0"/>
                <a:cs typeface="Poppins Light" panose="00000400000000000000" pitchFamily="2" charset="0"/>
              </a:rPr>
              <a:t>Series</a:t>
            </a:r>
            <a:r>
              <a:rPr lang="en-US" sz="1733" spc="27" dirty="0">
                <a:solidFill>
                  <a:srgbClr val="595959"/>
                </a:solidFill>
                <a:latin typeface="Poppins Light" panose="00000400000000000000" pitchFamily="2" charset="0"/>
                <a:cs typeface="Poppins Light" panose="00000400000000000000" pitchFamily="2" charset="0"/>
              </a:rPr>
              <a:t> and </a:t>
            </a:r>
            <a:r>
              <a:rPr lang="en-US" sz="1733" spc="27" dirty="0" err="1">
                <a:solidFill>
                  <a:schemeClr val="accent1"/>
                </a:solidFill>
                <a:latin typeface="Poppins Light" panose="00000400000000000000" pitchFamily="2" charset="0"/>
                <a:cs typeface="Poppins Light" panose="00000400000000000000" pitchFamily="2" charset="0"/>
              </a:rPr>
              <a:t>DataFrame</a:t>
            </a:r>
            <a:r>
              <a:rPr lang="en-US" sz="1733" spc="27" dirty="0">
                <a:solidFill>
                  <a:srgbClr val="595959"/>
                </a:solidFill>
                <a:latin typeface="Poppins Light" panose="00000400000000000000" pitchFamily="2" charset="0"/>
                <a:cs typeface="Poppins Light" panose="00000400000000000000" pitchFamily="2" charset="0"/>
              </a:rPr>
              <a:t> objects provide two methods to do so: </a:t>
            </a:r>
            <a:r>
              <a:rPr lang="en-US" sz="1733" spc="27" dirty="0" err="1">
                <a:solidFill>
                  <a:schemeClr val="accent1"/>
                </a:solidFill>
                <a:latin typeface="Poppins Light" panose="00000400000000000000" pitchFamily="2" charset="0"/>
                <a:cs typeface="Poppins Light" panose="00000400000000000000" pitchFamily="2" charset="0"/>
              </a:rPr>
              <a:t>isnull</a:t>
            </a:r>
            <a:r>
              <a:rPr lang="en-US" sz="1733" spc="27" dirty="0">
                <a:solidFill>
                  <a:schemeClr val="accent1"/>
                </a:solidFill>
                <a:latin typeface="Poppins Light" panose="00000400000000000000" pitchFamily="2" charset="0"/>
                <a:cs typeface="Poppins Light" panose="00000400000000000000" pitchFamily="2" charset="0"/>
              </a:rPr>
              <a:t>() </a:t>
            </a:r>
            <a:r>
              <a:rPr lang="en-US" sz="1733" spc="27" dirty="0">
                <a:solidFill>
                  <a:srgbClr val="595959"/>
                </a:solidFill>
                <a:latin typeface="Poppins Light" panose="00000400000000000000" pitchFamily="2" charset="0"/>
                <a:cs typeface="Poppins Light" panose="00000400000000000000" pitchFamily="2" charset="0"/>
              </a:rPr>
              <a:t>and </a:t>
            </a:r>
            <a:r>
              <a:rPr lang="en-US" sz="1733" spc="27" dirty="0" err="1">
                <a:solidFill>
                  <a:schemeClr val="accent1"/>
                </a:solidFill>
                <a:latin typeface="Poppins Light" panose="00000400000000000000" pitchFamily="2" charset="0"/>
                <a:cs typeface="Poppins Light" panose="00000400000000000000" pitchFamily="2" charset="0"/>
              </a:rPr>
              <a:t>isna</a:t>
            </a:r>
            <a:r>
              <a:rPr lang="en-US" sz="1733" spc="27" dirty="0">
                <a:solidFill>
                  <a:schemeClr val="accent1"/>
                </a:solidFill>
                <a:latin typeface="Poppins Light" panose="00000400000000000000" pitchFamily="2" charset="0"/>
                <a:cs typeface="Poppins Light" panose="00000400000000000000" pitchFamily="2" charset="0"/>
              </a:rPr>
              <a:t>().</a:t>
            </a:r>
          </a:p>
        </p:txBody>
      </p:sp>
      <p:pic>
        <p:nvPicPr>
          <p:cNvPr id="6" name="Picture 5">
            <a:extLst>
              <a:ext uri="{FF2B5EF4-FFF2-40B4-BE49-F238E27FC236}">
                <a16:creationId xmlns:a16="http://schemas.microsoft.com/office/drawing/2014/main" id="{4D2D8177-E167-8929-176F-221A40E8AE5B}"/>
              </a:ext>
            </a:extLst>
          </p:cNvPr>
          <p:cNvPicPr>
            <a:picLocks noChangeAspect="1"/>
          </p:cNvPicPr>
          <p:nvPr/>
        </p:nvPicPr>
        <p:blipFill>
          <a:blip r:embed="rId2"/>
          <a:stretch>
            <a:fillRect/>
          </a:stretch>
        </p:blipFill>
        <p:spPr>
          <a:xfrm>
            <a:off x="2505075" y="2337678"/>
            <a:ext cx="7181850" cy="1657350"/>
          </a:xfrm>
          <a:prstGeom prst="rect">
            <a:avLst/>
          </a:prstGeom>
        </p:spPr>
      </p:pic>
      <p:sp>
        <p:nvSpPr>
          <p:cNvPr id="7" name="object 3">
            <a:extLst>
              <a:ext uri="{FF2B5EF4-FFF2-40B4-BE49-F238E27FC236}">
                <a16:creationId xmlns:a16="http://schemas.microsoft.com/office/drawing/2014/main" id="{596D1B6C-0F9E-16D0-4DF1-04B71A28DAD5}"/>
              </a:ext>
            </a:extLst>
          </p:cNvPr>
          <p:cNvSpPr txBox="1"/>
          <p:nvPr/>
        </p:nvSpPr>
        <p:spPr>
          <a:xfrm>
            <a:off x="1624444" y="4670721"/>
            <a:ext cx="2908645" cy="1536104"/>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If we look at the shape attribute of </a:t>
            </a:r>
            <a:r>
              <a:rPr lang="en-US" sz="1733" spc="27" dirty="0" err="1">
                <a:solidFill>
                  <a:srgbClr val="595959"/>
                </a:solidFill>
                <a:latin typeface="Poppins Light" panose="00000400000000000000" pitchFamily="2" charset="0"/>
                <a:cs typeface="Poppins Light" panose="00000400000000000000" pitchFamily="2" charset="0"/>
              </a:rPr>
              <a:t>contain_nulls</a:t>
            </a:r>
            <a:r>
              <a:rPr lang="en-US" sz="1733" spc="27" dirty="0">
                <a:solidFill>
                  <a:srgbClr val="595959"/>
                </a:solidFill>
                <a:latin typeface="Poppins Light" panose="00000400000000000000" pitchFamily="2" charset="0"/>
                <a:cs typeface="Poppins Light" panose="00000400000000000000" pitchFamily="2" charset="0"/>
              </a:rPr>
              <a:t> </a:t>
            </a:r>
            <a:r>
              <a:rPr lang="en-US" sz="1733" spc="27" dirty="0" err="1">
                <a:solidFill>
                  <a:srgbClr val="595959"/>
                </a:solidFill>
                <a:latin typeface="Poppins Light" panose="00000400000000000000" pitchFamily="2" charset="0"/>
                <a:cs typeface="Poppins Light" panose="00000400000000000000" pitchFamily="2" charset="0"/>
              </a:rPr>
              <a:t>dataframe</a:t>
            </a:r>
            <a:r>
              <a:rPr lang="en-US" sz="1733" spc="27" dirty="0">
                <a:solidFill>
                  <a:srgbClr val="595959"/>
                </a:solidFill>
                <a:latin typeface="Poppins Light" panose="00000400000000000000" pitchFamily="2" charset="0"/>
                <a:cs typeface="Poppins Light" panose="00000400000000000000" pitchFamily="2" charset="0"/>
              </a:rPr>
              <a:t>, we will see that every single row contains some null data.</a:t>
            </a:r>
            <a:endParaRPr lang="en-US" sz="1733" spc="27" dirty="0">
              <a:solidFill>
                <a:schemeClr val="accent1"/>
              </a:solidFill>
              <a:latin typeface="Poppins Light" panose="00000400000000000000" pitchFamily="2" charset="0"/>
              <a:cs typeface="Poppins Light" panose="00000400000000000000" pitchFamily="2" charset="0"/>
            </a:endParaRPr>
          </a:p>
        </p:txBody>
      </p:sp>
      <p:pic>
        <p:nvPicPr>
          <p:cNvPr id="9" name="Picture 8">
            <a:extLst>
              <a:ext uri="{FF2B5EF4-FFF2-40B4-BE49-F238E27FC236}">
                <a16:creationId xmlns:a16="http://schemas.microsoft.com/office/drawing/2014/main" id="{FC0C9B08-4CA4-4EBE-1BC1-B246EF1416A7}"/>
              </a:ext>
            </a:extLst>
          </p:cNvPr>
          <p:cNvPicPr>
            <a:picLocks noChangeAspect="1"/>
          </p:cNvPicPr>
          <p:nvPr/>
        </p:nvPicPr>
        <p:blipFill>
          <a:blip r:embed="rId3"/>
          <a:stretch>
            <a:fillRect/>
          </a:stretch>
        </p:blipFill>
        <p:spPr>
          <a:xfrm>
            <a:off x="5230542" y="4220667"/>
            <a:ext cx="5654709" cy="2436213"/>
          </a:xfrm>
          <a:prstGeom prst="rect">
            <a:avLst/>
          </a:prstGeom>
        </p:spPr>
      </p:pic>
    </p:spTree>
    <p:extLst>
      <p:ext uri="{BB962C8B-B14F-4D97-AF65-F5344CB8AC3E}">
        <p14:creationId xmlns:p14="http://schemas.microsoft.com/office/powerpoint/2010/main" val="4077993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38</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Finding the Problematic Data</a:t>
            </a:r>
          </a:p>
        </p:txBody>
      </p:sp>
      <p:pic>
        <p:nvPicPr>
          <p:cNvPr id="4" name="Picture 3">
            <a:extLst>
              <a:ext uri="{FF2B5EF4-FFF2-40B4-BE49-F238E27FC236}">
                <a16:creationId xmlns:a16="http://schemas.microsoft.com/office/drawing/2014/main" id="{EBB68477-C858-CD49-EC55-B2A0BCA7FF05}"/>
              </a:ext>
            </a:extLst>
          </p:cNvPr>
          <p:cNvPicPr>
            <a:picLocks noChangeAspect="1"/>
          </p:cNvPicPr>
          <p:nvPr/>
        </p:nvPicPr>
        <p:blipFill>
          <a:blip r:embed="rId2"/>
          <a:stretch>
            <a:fillRect/>
          </a:stretch>
        </p:blipFill>
        <p:spPr>
          <a:xfrm>
            <a:off x="2145479" y="2486126"/>
            <a:ext cx="7901041" cy="1885747"/>
          </a:xfrm>
          <a:prstGeom prst="rect">
            <a:avLst/>
          </a:prstGeom>
        </p:spPr>
      </p:pic>
    </p:spTree>
    <p:extLst>
      <p:ext uri="{BB962C8B-B14F-4D97-AF65-F5344CB8AC3E}">
        <p14:creationId xmlns:p14="http://schemas.microsoft.com/office/powerpoint/2010/main" val="973485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39</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Finding the Problematic Data</a:t>
            </a:r>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616045"/>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Note that we can't check whether the value of the column is equal to </a:t>
            </a:r>
            <a:r>
              <a:rPr lang="en-US" sz="1733" spc="27" dirty="0" err="1">
                <a:solidFill>
                  <a:srgbClr val="595959"/>
                </a:solidFill>
                <a:latin typeface="Poppins Light" panose="00000400000000000000" pitchFamily="2" charset="0"/>
                <a:cs typeface="Poppins Light" panose="00000400000000000000" pitchFamily="2" charset="0"/>
              </a:rPr>
              <a:t>NaN</a:t>
            </a:r>
            <a:r>
              <a:rPr lang="en-US" sz="1733" spc="27" dirty="0">
                <a:solidFill>
                  <a:srgbClr val="595959"/>
                </a:solidFill>
                <a:latin typeface="Poppins Light" panose="00000400000000000000" pitchFamily="2" charset="0"/>
                <a:cs typeface="Poppins Light" panose="00000400000000000000" pitchFamily="2" charset="0"/>
              </a:rPr>
              <a:t> because </a:t>
            </a:r>
            <a:r>
              <a:rPr lang="en-US" sz="1733" spc="27" dirty="0" err="1">
                <a:solidFill>
                  <a:schemeClr val="accent1"/>
                </a:solidFill>
                <a:latin typeface="Poppins Light" panose="00000400000000000000" pitchFamily="2" charset="0"/>
                <a:cs typeface="Poppins Light" panose="00000400000000000000" pitchFamily="2" charset="0"/>
              </a:rPr>
              <a:t>NaN</a:t>
            </a:r>
            <a:r>
              <a:rPr lang="en-US" sz="1733" spc="27" dirty="0">
                <a:solidFill>
                  <a:schemeClr val="accent1"/>
                </a:solidFill>
                <a:latin typeface="Poppins Light" panose="00000400000000000000" pitchFamily="2" charset="0"/>
                <a:cs typeface="Poppins Light" panose="00000400000000000000" pitchFamily="2" charset="0"/>
              </a:rPr>
              <a:t> is not equal to anything</a:t>
            </a:r>
            <a:r>
              <a:rPr lang="en-US" sz="1733" spc="27" dirty="0">
                <a:solidFill>
                  <a:srgbClr val="595959"/>
                </a:solidFill>
                <a:latin typeface="Poppins Light" panose="00000400000000000000" pitchFamily="2" charset="0"/>
                <a:cs typeface="Poppins Light" panose="00000400000000000000" pitchFamily="2" charset="0"/>
              </a:rPr>
              <a:t>:</a:t>
            </a:r>
            <a:endParaRPr lang="en-US" sz="1733" spc="27" dirty="0">
              <a:solidFill>
                <a:schemeClr val="accent1"/>
              </a:solidFill>
              <a:latin typeface="Poppins Light" panose="00000400000000000000" pitchFamily="2" charset="0"/>
              <a:cs typeface="Poppins Light" panose="00000400000000000000" pitchFamily="2" charset="0"/>
            </a:endParaRPr>
          </a:p>
        </p:txBody>
      </p:sp>
      <p:pic>
        <p:nvPicPr>
          <p:cNvPr id="4" name="Picture 3">
            <a:extLst>
              <a:ext uri="{FF2B5EF4-FFF2-40B4-BE49-F238E27FC236}">
                <a16:creationId xmlns:a16="http://schemas.microsoft.com/office/drawing/2014/main" id="{EB0413FD-5589-AC54-A911-FE337AABBA6C}"/>
              </a:ext>
            </a:extLst>
          </p:cNvPr>
          <p:cNvPicPr>
            <a:picLocks noChangeAspect="1"/>
          </p:cNvPicPr>
          <p:nvPr/>
        </p:nvPicPr>
        <p:blipFill>
          <a:blip r:embed="rId2"/>
          <a:stretch>
            <a:fillRect/>
          </a:stretch>
        </p:blipFill>
        <p:spPr>
          <a:xfrm>
            <a:off x="2490787" y="2728190"/>
            <a:ext cx="7210425" cy="1219200"/>
          </a:xfrm>
          <a:prstGeom prst="rect">
            <a:avLst/>
          </a:prstGeom>
        </p:spPr>
      </p:pic>
      <p:sp>
        <p:nvSpPr>
          <p:cNvPr id="6" name="object 3">
            <a:extLst>
              <a:ext uri="{FF2B5EF4-FFF2-40B4-BE49-F238E27FC236}">
                <a16:creationId xmlns:a16="http://schemas.microsoft.com/office/drawing/2014/main" id="{1421B674-6068-D674-6AED-68F571546DB6}"/>
              </a:ext>
            </a:extLst>
          </p:cNvPr>
          <p:cNvSpPr txBox="1"/>
          <p:nvPr/>
        </p:nvSpPr>
        <p:spPr>
          <a:xfrm>
            <a:off x="1624444" y="4353496"/>
            <a:ext cx="9557434" cy="309358"/>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We must use the aforementioned options (</a:t>
            </a:r>
            <a:r>
              <a:rPr lang="en-US" sz="1733" spc="27" dirty="0" err="1">
                <a:solidFill>
                  <a:schemeClr val="accent1"/>
                </a:solidFill>
                <a:latin typeface="Poppins Light" panose="00000400000000000000" pitchFamily="2" charset="0"/>
                <a:cs typeface="Poppins Light" panose="00000400000000000000" pitchFamily="2" charset="0"/>
              </a:rPr>
              <a:t>isna</a:t>
            </a:r>
            <a:r>
              <a:rPr lang="en-US" sz="1733" spc="27" dirty="0">
                <a:solidFill>
                  <a:schemeClr val="accent1"/>
                </a:solidFill>
                <a:latin typeface="Poppins Light" panose="00000400000000000000" pitchFamily="2" charset="0"/>
                <a:cs typeface="Poppins Light" panose="00000400000000000000" pitchFamily="2" charset="0"/>
              </a:rPr>
              <a:t>()</a:t>
            </a:r>
            <a:r>
              <a:rPr lang="en-US" sz="1733" spc="27" dirty="0">
                <a:solidFill>
                  <a:srgbClr val="595959"/>
                </a:solidFill>
                <a:latin typeface="Poppins Light" panose="00000400000000000000" pitchFamily="2" charset="0"/>
                <a:cs typeface="Poppins Light" panose="00000400000000000000" pitchFamily="2" charset="0"/>
              </a:rPr>
              <a:t>/</a:t>
            </a:r>
            <a:r>
              <a:rPr lang="en-US" sz="1733" spc="27" dirty="0" err="1">
                <a:solidFill>
                  <a:schemeClr val="accent1"/>
                </a:solidFill>
                <a:latin typeface="Poppins Light" panose="00000400000000000000" pitchFamily="2" charset="0"/>
                <a:cs typeface="Poppins Light" panose="00000400000000000000" pitchFamily="2" charset="0"/>
              </a:rPr>
              <a:t>isnull</a:t>
            </a:r>
            <a:r>
              <a:rPr lang="en-US" sz="1733" spc="27" dirty="0">
                <a:solidFill>
                  <a:schemeClr val="accent1"/>
                </a:solidFill>
                <a:latin typeface="Poppins Light" panose="00000400000000000000" pitchFamily="2" charset="0"/>
                <a:cs typeface="Poppins Light" panose="00000400000000000000" pitchFamily="2" charset="0"/>
              </a:rPr>
              <a:t>()</a:t>
            </a:r>
            <a:r>
              <a:rPr lang="en-US" sz="1733" spc="27" dirty="0">
                <a:solidFill>
                  <a:srgbClr val="595959"/>
                </a:solidFill>
                <a:latin typeface="Poppins Light" panose="00000400000000000000" pitchFamily="2" charset="0"/>
                <a:cs typeface="Poppins Light" panose="00000400000000000000" pitchFamily="2" charset="0"/>
              </a:rPr>
              <a:t>):</a:t>
            </a:r>
            <a:endParaRPr lang="en-US" sz="1733" spc="27" dirty="0">
              <a:solidFill>
                <a:schemeClr val="accent1"/>
              </a:solidFill>
              <a:latin typeface="Poppins Light" panose="00000400000000000000" pitchFamily="2" charset="0"/>
              <a:cs typeface="Poppins Light" panose="00000400000000000000" pitchFamily="2" charset="0"/>
            </a:endParaRPr>
          </a:p>
        </p:txBody>
      </p:sp>
      <p:pic>
        <p:nvPicPr>
          <p:cNvPr id="8" name="Picture 7">
            <a:extLst>
              <a:ext uri="{FF2B5EF4-FFF2-40B4-BE49-F238E27FC236}">
                <a16:creationId xmlns:a16="http://schemas.microsoft.com/office/drawing/2014/main" id="{8E27D3AA-891A-6C13-9B5B-1AF843CF487D}"/>
              </a:ext>
            </a:extLst>
          </p:cNvPr>
          <p:cNvPicPr>
            <a:picLocks noChangeAspect="1"/>
          </p:cNvPicPr>
          <p:nvPr/>
        </p:nvPicPr>
        <p:blipFill>
          <a:blip r:embed="rId3"/>
          <a:stretch>
            <a:fillRect/>
          </a:stretch>
        </p:blipFill>
        <p:spPr>
          <a:xfrm>
            <a:off x="2490787" y="5068960"/>
            <a:ext cx="7239000" cy="504825"/>
          </a:xfrm>
          <a:prstGeom prst="rect">
            <a:avLst/>
          </a:prstGeom>
        </p:spPr>
      </p:pic>
    </p:spTree>
    <p:extLst>
      <p:ext uri="{BB962C8B-B14F-4D97-AF65-F5344CB8AC3E}">
        <p14:creationId xmlns:p14="http://schemas.microsoft.com/office/powerpoint/2010/main" val="30129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Reordering, Reindexing, &amp; Sorting Data</a:t>
            </a: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4</a:t>
            </a:fld>
            <a:endParaRPr lang="en-US"/>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948379"/>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The </a:t>
            </a:r>
            <a:r>
              <a:rPr lang="en-US" sz="1733" spc="27" dirty="0" err="1">
                <a:solidFill>
                  <a:schemeClr val="accent1"/>
                </a:solidFill>
                <a:latin typeface="Poppins Light" panose="00000400000000000000" pitchFamily="2" charset="0"/>
                <a:cs typeface="Poppins Light" panose="00000400000000000000" pitchFamily="2" charset="0"/>
              </a:rPr>
              <a:t>sort_values</a:t>
            </a:r>
            <a:r>
              <a:rPr lang="en-US" sz="1733" spc="27" dirty="0">
                <a:solidFill>
                  <a:schemeClr val="accent1"/>
                </a:solidFill>
                <a:latin typeface="Poppins Light" panose="00000400000000000000" pitchFamily="2" charset="0"/>
                <a:cs typeface="Poppins Light" panose="00000400000000000000" pitchFamily="2" charset="0"/>
              </a:rPr>
              <a:t>() </a:t>
            </a:r>
            <a:r>
              <a:rPr lang="en-US" sz="1733" spc="27" dirty="0">
                <a:solidFill>
                  <a:srgbClr val="595959"/>
                </a:solidFill>
                <a:latin typeface="Poppins Light" panose="00000400000000000000" pitchFamily="2" charset="0"/>
                <a:cs typeface="Poppins Light" panose="00000400000000000000" pitchFamily="2" charset="0"/>
              </a:rPr>
              <a:t>method can be used with a list of column names to break ties. The order in which the columns are provided will determine the sort order, with each</a:t>
            </a: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subsequent column being used to break ties.</a:t>
            </a:r>
          </a:p>
        </p:txBody>
      </p:sp>
      <p:pic>
        <p:nvPicPr>
          <p:cNvPr id="7" name="Picture 6">
            <a:extLst>
              <a:ext uri="{FF2B5EF4-FFF2-40B4-BE49-F238E27FC236}">
                <a16:creationId xmlns:a16="http://schemas.microsoft.com/office/drawing/2014/main" id="{21D206B5-2432-F94D-2A67-186788304517}"/>
              </a:ext>
            </a:extLst>
          </p:cNvPr>
          <p:cNvPicPr>
            <a:picLocks noChangeAspect="1"/>
          </p:cNvPicPr>
          <p:nvPr/>
        </p:nvPicPr>
        <p:blipFill>
          <a:blip r:embed="rId2"/>
          <a:stretch>
            <a:fillRect/>
          </a:stretch>
        </p:blipFill>
        <p:spPr>
          <a:xfrm>
            <a:off x="2490787" y="2595359"/>
            <a:ext cx="7210425" cy="733425"/>
          </a:xfrm>
          <a:prstGeom prst="rect">
            <a:avLst/>
          </a:prstGeom>
        </p:spPr>
      </p:pic>
      <p:pic>
        <p:nvPicPr>
          <p:cNvPr id="12" name="Picture 11">
            <a:extLst>
              <a:ext uri="{FF2B5EF4-FFF2-40B4-BE49-F238E27FC236}">
                <a16:creationId xmlns:a16="http://schemas.microsoft.com/office/drawing/2014/main" id="{4EBBD5A4-5A46-7104-920B-FC6154F13494}"/>
              </a:ext>
            </a:extLst>
          </p:cNvPr>
          <p:cNvPicPr>
            <a:picLocks noChangeAspect="1"/>
          </p:cNvPicPr>
          <p:nvPr/>
        </p:nvPicPr>
        <p:blipFill>
          <a:blip r:embed="rId3"/>
          <a:stretch>
            <a:fillRect/>
          </a:stretch>
        </p:blipFill>
        <p:spPr>
          <a:xfrm>
            <a:off x="2595452" y="3529217"/>
            <a:ext cx="6808165" cy="3200400"/>
          </a:xfrm>
          <a:prstGeom prst="rect">
            <a:avLst/>
          </a:prstGeom>
        </p:spPr>
      </p:pic>
    </p:spTree>
    <p:extLst>
      <p:ext uri="{BB962C8B-B14F-4D97-AF65-F5344CB8AC3E}">
        <p14:creationId xmlns:p14="http://schemas.microsoft.com/office/powerpoint/2010/main" val="4253101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40</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Finding the Problematic Data</a:t>
            </a:r>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3213636"/>
            <a:ext cx="9557434" cy="922731"/>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This only tells us about a single column, though, so we could write a function that will use a dictionary comprehension to return the number of infinite values per column in our </a:t>
            </a:r>
            <a:r>
              <a:rPr lang="en-US" sz="1733" spc="27" dirty="0" err="1">
                <a:solidFill>
                  <a:srgbClr val="595959"/>
                </a:solidFill>
                <a:latin typeface="Poppins Light" panose="00000400000000000000" pitchFamily="2" charset="0"/>
                <a:cs typeface="Poppins Light" panose="00000400000000000000" pitchFamily="2" charset="0"/>
              </a:rPr>
              <a:t>dataframe</a:t>
            </a:r>
            <a:r>
              <a:rPr lang="en-US" sz="1733" spc="27" dirty="0">
                <a:solidFill>
                  <a:srgbClr val="595959"/>
                </a:solidFill>
                <a:latin typeface="Poppins Light" panose="00000400000000000000" pitchFamily="2" charset="0"/>
                <a:cs typeface="Poppins Light" panose="00000400000000000000" pitchFamily="2" charset="0"/>
              </a:rPr>
              <a:t>:</a:t>
            </a:r>
            <a:endParaRPr lang="en-US" sz="1733" spc="27" dirty="0">
              <a:solidFill>
                <a:schemeClr val="accent1"/>
              </a:solidFill>
              <a:latin typeface="Poppins Light" panose="00000400000000000000" pitchFamily="2" charset="0"/>
              <a:cs typeface="Poppins Light" panose="00000400000000000000" pitchFamily="2" charset="0"/>
            </a:endParaRPr>
          </a:p>
        </p:txBody>
      </p:sp>
      <p:pic>
        <p:nvPicPr>
          <p:cNvPr id="7" name="Picture 6">
            <a:extLst>
              <a:ext uri="{FF2B5EF4-FFF2-40B4-BE49-F238E27FC236}">
                <a16:creationId xmlns:a16="http://schemas.microsoft.com/office/drawing/2014/main" id="{8251A673-1698-576B-4D50-4EE2E4084B12}"/>
              </a:ext>
            </a:extLst>
          </p:cNvPr>
          <p:cNvPicPr>
            <a:picLocks noChangeAspect="1"/>
          </p:cNvPicPr>
          <p:nvPr/>
        </p:nvPicPr>
        <p:blipFill>
          <a:blip r:embed="rId2"/>
          <a:stretch>
            <a:fillRect/>
          </a:stretch>
        </p:blipFill>
        <p:spPr>
          <a:xfrm>
            <a:off x="2500312" y="2501217"/>
            <a:ext cx="7191375" cy="504825"/>
          </a:xfrm>
          <a:prstGeom prst="rect">
            <a:avLst/>
          </a:prstGeom>
        </p:spPr>
      </p:pic>
      <p:sp>
        <p:nvSpPr>
          <p:cNvPr id="9" name="object 3">
            <a:extLst>
              <a:ext uri="{FF2B5EF4-FFF2-40B4-BE49-F238E27FC236}">
                <a16:creationId xmlns:a16="http://schemas.microsoft.com/office/drawing/2014/main" id="{EE1BAC7D-8ACC-B5B1-0299-6B5BFFF67752}"/>
              </a:ext>
            </a:extLst>
          </p:cNvPr>
          <p:cNvSpPr txBox="1"/>
          <p:nvPr/>
        </p:nvSpPr>
        <p:spPr>
          <a:xfrm>
            <a:off x="1776844" y="1635570"/>
            <a:ext cx="9557434" cy="628869"/>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Note that </a:t>
            </a:r>
            <a:r>
              <a:rPr lang="en-US" sz="1733" spc="27" dirty="0">
                <a:solidFill>
                  <a:schemeClr val="accent1"/>
                </a:solidFill>
                <a:latin typeface="Poppins Light" panose="00000400000000000000" pitchFamily="2" charset="0"/>
                <a:cs typeface="Poppins Light" panose="00000400000000000000" pitchFamily="2" charset="0"/>
              </a:rPr>
              <a:t>inf</a:t>
            </a:r>
            <a:r>
              <a:rPr lang="en-US" sz="1733" spc="27" dirty="0">
                <a:solidFill>
                  <a:srgbClr val="595959"/>
                </a:solidFill>
                <a:latin typeface="Poppins Light" panose="00000400000000000000" pitchFamily="2" charset="0"/>
                <a:cs typeface="Poppins Light" panose="00000400000000000000" pitchFamily="2" charset="0"/>
              </a:rPr>
              <a:t> and </a:t>
            </a:r>
            <a:r>
              <a:rPr lang="en-US" sz="1733" spc="27" dirty="0">
                <a:solidFill>
                  <a:schemeClr val="accent1"/>
                </a:solidFill>
                <a:latin typeface="Poppins Light" panose="00000400000000000000" pitchFamily="2" charset="0"/>
                <a:cs typeface="Poppins Light" panose="00000400000000000000" pitchFamily="2" charset="0"/>
              </a:rPr>
              <a:t>-inf </a:t>
            </a:r>
            <a:r>
              <a:rPr lang="en-US" sz="1733" spc="27" dirty="0">
                <a:solidFill>
                  <a:srgbClr val="595959"/>
                </a:solidFill>
                <a:latin typeface="Poppins Light" panose="00000400000000000000" pitchFamily="2" charset="0"/>
                <a:cs typeface="Poppins Light" panose="00000400000000000000" pitchFamily="2" charset="0"/>
              </a:rPr>
              <a:t>are actually </a:t>
            </a:r>
            <a:r>
              <a:rPr lang="en-US" sz="1733" spc="27" dirty="0">
                <a:solidFill>
                  <a:schemeClr val="accent1"/>
                </a:solidFill>
                <a:latin typeface="Poppins Light" panose="00000400000000000000" pitchFamily="2" charset="0"/>
                <a:cs typeface="Poppins Light" panose="00000400000000000000" pitchFamily="2" charset="0"/>
              </a:rPr>
              <a:t>np.inf </a:t>
            </a:r>
            <a:r>
              <a:rPr lang="en-US" sz="1733" spc="27" dirty="0">
                <a:solidFill>
                  <a:srgbClr val="595959"/>
                </a:solidFill>
                <a:latin typeface="Poppins Light" panose="00000400000000000000" pitchFamily="2" charset="0"/>
                <a:cs typeface="Poppins Light" panose="00000400000000000000" pitchFamily="2" charset="0"/>
              </a:rPr>
              <a:t>and </a:t>
            </a:r>
            <a:r>
              <a:rPr lang="en-US" sz="1733" spc="27" dirty="0">
                <a:solidFill>
                  <a:schemeClr val="accent1"/>
                </a:solidFill>
                <a:latin typeface="Poppins Light" panose="00000400000000000000" pitchFamily="2" charset="0"/>
                <a:cs typeface="Poppins Light" panose="00000400000000000000" pitchFamily="2" charset="0"/>
              </a:rPr>
              <a:t>-np.inf</a:t>
            </a:r>
            <a:r>
              <a:rPr lang="en-US" sz="1733" spc="27" dirty="0">
                <a:solidFill>
                  <a:srgbClr val="595959"/>
                </a:solidFill>
                <a:latin typeface="Poppins Light" panose="00000400000000000000" pitchFamily="2" charset="0"/>
                <a:cs typeface="Poppins Light" panose="00000400000000000000" pitchFamily="2" charset="0"/>
              </a:rPr>
              <a:t>. Therefore, we can find the number of rows with inf or -inf values by doing the following:</a:t>
            </a:r>
            <a:endParaRPr lang="en-US" sz="1733" spc="27" dirty="0">
              <a:solidFill>
                <a:schemeClr val="accent1"/>
              </a:solidFill>
              <a:latin typeface="Poppins Light" panose="00000400000000000000" pitchFamily="2" charset="0"/>
              <a:cs typeface="Poppins Light" panose="00000400000000000000" pitchFamily="2" charset="0"/>
            </a:endParaRPr>
          </a:p>
        </p:txBody>
      </p:sp>
      <p:pic>
        <p:nvPicPr>
          <p:cNvPr id="12" name="Picture 11">
            <a:extLst>
              <a:ext uri="{FF2B5EF4-FFF2-40B4-BE49-F238E27FC236}">
                <a16:creationId xmlns:a16="http://schemas.microsoft.com/office/drawing/2014/main" id="{FAA4045D-D1E0-7D9C-C9CF-33DDC398E31B}"/>
              </a:ext>
            </a:extLst>
          </p:cNvPr>
          <p:cNvPicPr>
            <a:picLocks noChangeAspect="1"/>
          </p:cNvPicPr>
          <p:nvPr/>
        </p:nvPicPr>
        <p:blipFill>
          <a:blip r:embed="rId3"/>
          <a:stretch>
            <a:fillRect/>
          </a:stretch>
        </p:blipFill>
        <p:spPr>
          <a:xfrm>
            <a:off x="2500312" y="4470421"/>
            <a:ext cx="7191375" cy="1676400"/>
          </a:xfrm>
          <a:prstGeom prst="rect">
            <a:avLst/>
          </a:prstGeom>
        </p:spPr>
      </p:pic>
    </p:spTree>
    <p:extLst>
      <p:ext uri="{BB962C8B-B14F-4D97-AF65-F5344CB8AC3E}">
        <p14:creationId xmlns:p14="http://schemas.microsoft.com/office/powerpoint/2010/main" val="12589353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41</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Finding the Problematic Data</a:t>
            </a:r>
          </a:p>
        </p:txBody>
      </p:sp>
      <p:sp>
        <p:nvSpPr>
          <p:cNvPr id="9" name="object 3">
            <a:extLst>
              <a:ext uri="{FF2B5EF4-FFF2-40B4-BE49-F238E27FC236}">
                <a16:creationId xmlns:a16="http://schemas.microsoft.com/office/drawing/2014/main" id="{EE1BAC7D-8ACC-B5B1-0299-6B5BFFF67752}"/>
              </a:ext>
            </a:extLst>
          </p:cNvPr>
          <p:cNvSpPr txBox="1"/>
          <p:nvPr/>
        </p:nvSpPr>
        <p:spPr>
          <a:xfrm>
            <a:off x="1776844" y="1635570"/>
            <a:ext cx="9557434" cy="616045"/>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Using our function, we find that the </a:t>
            </a:r>
            <a:r>
              <a:rPr lang="en-US" sz="1733" spc="27" dirty="0">
                <a:solidFill>
                  <a:schemeClr val="accent1"/>
                </a:solidFill>
                <a:latin typeface="Poppins Light" panose="00000400000000000000" pitchFamily="2" charset="0"/>
                <a:cs typeface="Poppins Light" panose="00000400000000000000" pitchFamily="2" charset="0"/>
              </a:rPr>
              <a:t>SNWD</a:t>
            </a:r>
            <a:r>
              <a:rPr lang="en-US" sz="1733" spc="27" dirty="0">
                <a:solidFill>
                  <a:srgbClr val="595959"/>
                </a:solidFill>
                <a:latin typeface="Poppins Light" panose="00000400000000000000" pitchFamily="2" charset="0"/>
                <a:cs typeface="Poppins Light" panose="00000400000000000000" pitchFamily="2" charset="0"/>
              </a:rPr>
              <a:t> column is the only column with infinite values, but the majority of the values in the column are infinite:</a:t>
            </a:r>
            <a:endParaRPr lang="en-US" sz="1733" spc="27" dirty="0">
              <a:solidFill>
                <a:schemeClr val="accent1"/>
              </a:solidFill>
              <a:latin typeface="Poppins Light" panose="00000400000000000000" pitchFamily="2" charset="0"/>
              <a:cs typeface="Poppins Light" panose="00000400000000000000" pitchFamily="2" charset="0"/>
            </a:endParaRPr>
          </a:p>
        </p:txBody>
      </p:sp>
      <p:pic>
        <p:nvPicPr>
          <p:cNvPr id="4" name="Picture 3">
            <a:extLst>
              <a:ext uri="{FF2B5EF4-FFF2-40B4-BE49-F238E27FC236}">
                <a16:creationId xmlns:a16="http://schemas.microsoft.com/office/drawing/2014/main" id="{03DA5777-9B38-7AF5-8A4B-DC8FC5A0BAD0}"/>
              </a:ext>
            </a:extLst>
          </p:cNvPr>
          <p:cNvPicPr>
            <a:picLocks noChangeAspect="1"/>
          </p:cNvPicPr>
          <p:nvPr/>
        </p:nvPicPr>
        <p:blipFill>
          <a:blip r:embed="rId2"/>
          <a:stretch>
            <a:fillRect/>
          </a:stretch>
        </p:blipFill>
        <p:spPr>
          <a:xfrm>
            <a:off x="2486025" y="2481769"/>
            <a:ext cx="7219950" cy="971550"/>
          </a:xfrm>
          <a:prstGeom prst="rect">
            <a:avLst/>
          </a:prstGeom>
        </p:spPr>
      </p:pic>
      <p:sp>
        <p:nvSpPr>
          <p:cNvPr id="6" name="object 3">
            <a:extLst>
              <a:ext uri="{FF2B5EF4-FFF2-40B4-BE49-F238E27FC236}">
                <a16:creationId xmlns:a16="http://schemas.microsoft.com/office/drawing/2014/main" id="{234EC5E9-4DBF-C95A-26D4-0F2FFF9FB36F}"/>
              </a:ext>
            </a:extLst>
          </p:cNvPr>
          <p:cNvSpPr txBox="1"/>
          <p:nvPr/>
        </p:nvSpPr>
        <p:spPr>
          <a:xfrm>
            <a:off x="1776844" y="3687937"/>
            <a:ext cx="9557434" cy="922731"/>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Before we can decide on how to handle the infinite values, we should look at the summary statistics for snowfall (</a:t>
            </a:r>
            <a:r>
              <a:rPr lang="en-US" sz="1733" spc="27" dirty="0">
                <a:solidFill>
                  <a:schemeClr val="accent1"/>
                </a:solidFill>
                <a:latin typeface="Poppins Light" panose="00000400000000000000" pitchFamily="2" charset="0"/>
                <a:cs typeface="Poppins Light" panose="00000400000000000000" pitchFamily="2" charset="0"/>
              </a:rPr>
              <a:t>SNOW</a:t>
            </a:r>
            <a:r>
              <a:rPr lang="en-US" sz="1733" spc="27" dirty="0">
                <a:solidFill>
                  <a:srgbClr val="595959"/>
                </a:solidFill>
                <a:latin typeface="Poppins Light" panose="00000400000000000000" pitchFamily="2" charset="0"/>
                <a:cs typeface="Poppins Light" panose="00000400000000000000" pitchFamily="2" charset="0"/>
              </a:rPr>
              <a:t>), which forms a big part of determining the snow depth (</a:t>
            </a:r>
            <a:r>
              <a:rPr lang="en-US" sz="1733" spc="27" dirty="0">
                <a:solidFill>
                  <a:schemeClr val="accent1"/>
                </a:solidFill>
                <a:latin typeface="Poppins Light" panose="00000400000000000000" pitchFamily="2" charset="0"/>
                <a:cs typeface="Poppins Light" panose="00000400000000000000" pitchFamily="2" charset="0"/>
              </a:rPr>
              <a:t>SNWD</a:t>
            </a:r>
            <a:r>
              <a:rPr lang="en-US" sz="1733" spc="27" dirty="0">
                <a:solidFill>
                  <a:srgbClr val="595959"/>
                </a:solidFill>
                <a:latin typeface="Poppins Light" panose="00000400000000000000" pitchFamily="2" charset="0"/>
                <a:cs typeface="Poppins Light" panose="00000400000000000000" pitchFamily="2" charset="0"/>
              </a:rPr>
              <a:t>).</a:t>
            </a:r>
            <a:endParaRPr lang="en-US" sz="1733" spc="27" dirty="0">
              <a:solidFill>
                <a:schemeClr val="accent1"/>
              </a:solidFill>
              <a:latin typeface="Poppins Light" panose="00000400000000000000" pitchFamily="2" charset="0"/>
              <a:cs typeface="Poppins Light" panose="00000400000000000000" pitchFamily="2" charset="0"/>
            </a:endParaRPr>
          </a:p>
        </p:txBody>
      </p:sp>
      <p:pic>
        <p:nvPicPr>
          <p:cNvPr id="10" name="Picture 9">
            <a:extLst>
              <a:ext uri="{FF2B5EF4-FFF2-40B4-BE49-F238E27FC236}">
                <a16:creationId xmlns:a16="http://schemas.microsoft.com/office/drawing/2014/main" id="{EE6EF0FC-D007-7C5C-9E63-39C36876E0D0}"/>
              </a:ext>
            </a:extLst>
          </p:cNvPr>
          <p:cNvPicPr>
            <a:picLocks noChangeAspect="1"/>
          </p:cNvPicPr>
          <p:nvPr/>
        </p:nvPicPr>
        <p:blipFill>
          <a:blip r:embed="rId3"/>
          <a:stretch>
            <a:fillRect/>
          </a:stretch>
        </p:blipFill>
        <p:spPr>
          <a:xfrm>
            <a:off x="2486025" y="4889641"/>
            <a:ext cx="7258050" cy="1447800"/>
          </a:xfrm>
          <a:prstGeom prst="rect">
            <a:avLst/>
          </a:prstGeom>
        </p:spPr>
      </p:pic>
    </p:spTree>
    <p:extLst>
      <p:ext uri="{BB962C8B-B14F-4D97-AF65-F5344CB8AC3E}">
        <p14:creationId xmlns:p14="http://schemas.microsoft.com/office/powerpoint/2010/main" val="33252255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42</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Finding the Problematic Data</a:t>
            </a:r>
          </a:p>
        </p:txBody>
      </p:sp>
      <p:sp>
        <p:nvSpPr>
          <p:cNvPr id="9" name="object 3">
            <a:extLst>
              <a:ext uri="{FF2B5EF4-FFF2-40B4-BE49-F238E27FC236}">
                <a16:creationId xmlns:a16="http://schemas.microsoft.com/office/drawing/2014/main" id="{EE1BAC7D-8ACC-B5B1-0299-6B5BFFF67752}"/>
              </a:ext>
            </a:extLst>
          </p:cNvPr>
          <p:cNvSpPr txBox="1"/>
          <p:nvPr/>
        </p:nvSpPr>
        <p:spPr>
          <a:xfrm>
            <a:off x="1776844" y="1635570"/>
            <a:ext cx="9557434" cy="616045"/>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The snow depth was recorded as </a:t>
            </a:r>
            <a:r>
              <a:rPr lang="en-US" sz="1733" spc="27" dirty="0">
                <a:solidFill>
                  <a:schemeClr val="accent1"/>
                </a:solidFill>
                <a:latin typeface="Poppins Light" panose="00000400000000000000" pitchFamily="2" charset="0"/>
                <a:cs typeface="Poppins Light" panose="00000400000000000000" pitchFamily="2" charset="0"/>
              </a:rPr>
              <a:t>negative infinity </a:t>
            </a:r>
            <a:r>
              <a:rPr lang="en-US" sz="1733" spc="27" dirty="0">
                <a:solidFill>
                  <a:srgbClr val="595959"/>
                </a:solidFill>
                <a:latin typeface="Poppins Light" panose="00000400000000000000" pitchFamily="2" charset="0"/>
                <a:cs typeface="Poppins Light" panose="00000400000000000000" pitchFamily="2" charset="0"/>
              </a:rPr>
              <a:t>when there was </a:t>
            </a:r>
            <a:r>
              <a:rPr lang="en-US" sz="1733" spc="27" dirty="0">
                <a:solidFill>
                  <a:schemeClr val="accent1"/>
                </a:solidFill>
                <a:latin typeface="Poppins Light" panose="00000400000000000000" pitchFamily="2" charset="0"/>
                <a:cs typeface="Poppins Light" panose="00000400000000000000" pitchFamily="2" charset="0"/>
              </a:rPr>
              <a:t>no snowfall</a:t>
            </a:r>
            <a:r>
              <a:rPr lang="en-US" sz="1733" spc="27" dirty="0">
                <a:solidFill>
                  <a:srgbClr val="595959"/>
                </a:solidFill>
                <a:latin typeface="Poppins Light" panose="00000400000000000000" pitchFamily="2" charset="0"/>
                <a:cs typeface="Poppins Light" panose="00000400000000000000" pitchFamily="2" charset="0"/>
              </a:rPr>
              <a:t>; however, we can't be sure this isn't just a coincidence going forward.</a:t>
            </a:r>
            <a:endParaRPr lang="en-US" sz="1733" spc="27" dirty="0">
              <a:solidFill>
                <a:schemeClr val="accent1"/>
              </a:solidFill>
              <a:latin typeface="Poppins Light" panose="00000400000000000000" pitchFamily="2" charset="0"/>
              <a:cs typeface="Poppins Light" panose="00000400000000000000" pitchFamily="2" charset="0"/>
            </a:endParaRPr>
          </a:p>
        </p:txBody>
      </p:sp>
      <p:pic>
        <p:nvPicPr>
          <p:cNvPr id="5" name="Picture 4">
            <a:extLst>
              <a:ext uri="{FF2B5EF4-FFF2-40B4-BE49-F238E27FC236}">
                <a16:creationId xmlns:a16="http://schemas.microsoft.com/office/drawing/2014/main" id="{1AFC99C1-008F-CE96-2B66-1810A2698925}"/>
              </a:ext>
            </a:extLst>
          </p:cNvPr>
          <p:cNvPicPr>
            <a:picLocks noChangeAspect="1"/>
          </p:cNvPicPr>
          <p:nvPr/>
        </p:nvPicPr>
        <p:blipFill>
          <a:blip r:embed="rId2"/>
          <a:stretch>
            <a:fillRect/>
          </a:stretch>
        </p:blipFill>
        <p:spPr>
          <a:xfrm>
            <a:off x="2077791" y="2498000"/>
            <a:ext cx="8036417" cy="1264596"/>
          </a:xfrm>
          <a:prstGeom prst="rect">
            <a:avLst/>
          </a:prstGeom>
        </p:spPr>
      </p:pic>
      <p:sp>
        <p:nvSpPr>
          <p:cNvPr id="7" name="object 3">
            <a:extLst>
              <a:ext uri="{FF2B5EF4-FFF2-40B4-BE49-F238E27FC236}">
                <a16:creationId xmlns:a16="http://schemas.microsoft.com/office/drawing/2014/main" id="{6DB46022-CD0E-7FA9-7928-138191E845AD}"/>
              </a:ext>
            </a:extLst>
          </p:cNvPr>
          <p:cNvSpPr txBox="1"/>
          <p:nvPr/>
        </p:nvSpPr>
        <p:spPr>
          <a:xfrm>
            <a:off x="1776844" y="4008981"/>
            <a:ext cx="9557434" cy="616045"/>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If we are just going to be working with this fixed date range, we can treat that as having a depth of 0 or </a:t>
            </a:r>
            <a:r>
              <a:rPr lang="en-US" sz="1733" spc="27" dirty="0" err="1">
                <a:solidFill>
                  <a:srgbClr val="595959"/>
                </a:solidFill>
                <a:latin typeface="Poppins Light" panose="00000400000000000000" pitchFamily="2" charset="0"/>
                <a:cs typeface="Poppins Light" panose="00000400000000000000" pitchFamily="2" charset="0"/>
              </a:rPr>
              <a:t>NaN</a:t>
            </a:r>
            <a:r>
              <a:rPr lang="en-US" sz="1733" spc="27" dirty="0">
                <a:solidFill>
                  <a:srgbClr val="595959"/>
                </a:solidFill>
                <a:latin typeface="Poppins Light" panose="00000400000000000000" pitchFamily="2" charset="0"/>
                <a:cs typeface="Poppins Light" panose="00000400000000000000" pitchFamily="2" charset="0"/>
              </a:rPr>
              <a:t> because it didn't snow.</a:t>
            </a:r>
            <a:endParaRPr lang="en-US" sz="1733" spc="27" dirty="0">
              <a:solidFill>
                <a:schemeClr val="accent1"/>
              </a:solidFill>
              <a:latin typeface="Poppins Light" panose="00000400000000000000" pitchFamily="2" charset="0"/>
              <a:cs typeface="Poppins Light" panose="00000400000000000000" pitchFamily="2" charset="0"/>
            </a:endParaRPr>
          </a:p>
        </p:txBody>
      </p:sp>
      <p:sp>
        <p:nvSpPr>
          <p:cNvPr id="8" name="object 3">
            <a:extLst>
              <a:ext uri="{FF2B5EF4-FFF2-40B4-BE49-F238E27FC236}">
                <a16:creationId xmlns:a16="http://schemas.microsoft.com/office/drawing/2014/main" id="{58FBA2AD-1F0F-D39E-FBB9-9C6F724C30C7}"/>
              </a:ext>
            </a:extLst>
          </p:cNvPr>
          <p:cNvSpPr txBox="1"/>
          <p:nvPr/>
        </p:nvSpPr>
        <p:spPr>
          <a:xfrm>
            <a:off x="1776844" y="4903917"/>
            <a:ext cx="9557434" cy="935555"/>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Unfortunately, we can't really make any assumptions with the positive infinity entries. So, we can't decide what they should be, it's probably best to leave them alone or not look at this column.</a:t>
            </a:r>
            <a:endParaRPr lang="en-US" sz="1733" spc="27" dirty="0">
              <a:solidFill>
                <a:schemeClr val="accent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3791221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43</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a:latin typeface="Poppins" panose="00000500000000000000" pitchFamily="2" charset="0"/>
                <a:cs typeface="Poppins" panose="00000500000000000000" pitchFamily="2" charset="0"/>
              </a:rPr>
              <a:t>Finding the Problematic Data</a:t>
            </a:r>
            <a:endParaRPr lang="en-US" sz="3067" dirty="0">
              <a:latin typeface="Poppins" panose="00000500000000000000" pitchFamily="2" charset="0"/>
              <a:cs typeface="Poppins" panose="00000500000000000000" pitchFamily="2" charset="0"/>
            </a:endParaRPr>
          </a:p>
        </p:txBody>
      </p:sp>
      <p:pic>
        <p:nvPicPr>
          <p:cNvPr id="4" name="Picture 3">
            <a:extLst>
              <a:ext uri="{FF2B5EF4-FFF2-40B4-BE49-F238E27FC236}">
                <a16:creationId xmlns:a16="http://schemas.microsoft.com/office/drawing/2014/main" id="{239342AF-4CD1-82E4-ABB6-FF5E4F2E3783}"/>
              </a:ext>
            </a:extLst>
          </p:cNvPr>
          <p:cNvPicPr>
            <a:picLocks noChangeAspect="1"/>
          </p:cNvPicPr>
          <p:nvPr/>
        </p:nvPicPr>
        <p:blipFill>
          <a:blip r:embed="rId2"/>
          <a:stretch>
            <a:fillRect/>
          </a:stretch>
        </p:blipFill>
        <p:spPr>
          <a:xfrm>
            <a:off x="2481262" y="3487608"/>
            <a:ext cx="7229475" cy="285750"/>
          </a:xfrm>
          <a:prstGeom prst="rect">
            <a:avLst/>
          </a:prstGeom>
        </p:spPr>
      </p:pic>
      <p:sp>
        <p:nvSpPr>
          <p:cNvPr id="6" name="object 3">
            <a:extLst>
              <a:ext uri="{FF2B5EF4-FFF2-40B4-BE49-F238E27FC236}">
                <a16:creationId xmlns:a16="http://schemas.microsoft.com/office/drawing/2014/main" id="{5D6C233A-80BE-D58B-E7E9-563BB8DC8E5C}"/>
              </a:ext>
            </a:extLst>
          </p:cNvPr>
          <p:cNvSpPr txBox="1"/>
          <p:nvPr/>
        </p:nvSpPr>
        <p:spPr>
          <a:xfrm>
            <a:off x="1929244" y="1787970"/>
            <a:ext cx="9557434" cy="1561752"/>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a:solidFill>
                  <a:srgbClr val="595959"/>
                </a:solidFill>
                <a:latin typeface="Poppins Light" panose="00000400000000000000" pitchFamily="2" charset="0"/>
                <a:cs typeface="Poppins Light" panose="00000400000000000000" pitchFamily="2" charset="0"/>
              </a:rPr>
              <a:t>We are working with a </a:t>
            </a:r>
            <a:r>
              <a:rPr lang="en-US" sz="1733" spc="27">
                <a:solidFill>
                  <a:schemeClr val="accent1"/>
                </a:solidFill>
                <a:latin typeface="Poppins Light" panose="00000400000000000000" pitchFamily="2" charset="0"/>
                <a:cs typeface="Poppins Light" panose="00000400000000000000" pitchFamily="2" charset="0"/>
              </a:rPr>
              <a:t>year</a:t>
            </a:r>
            <a:r>
              <a:rPr lang="en-US" sz="1733" spc="27">
                <a:solidFill>
                  <a:srgbClr val="595959"/>
                </a:solidFill>
                <a:latin typeface="Poppins Light" panose="00000400000000000000" pitchFamily="2" charset="0"/>
                <a:cs typeface="Poppins Light" panose="00000400000000000000" pitchFamily="2" charset="0"/>
              </a:rPr>
              <a:t> of data, but somehow, we have </a:t>
            </a:r>
            <a:r>
              <a:rPr lang="en-US" sz="1733" spc="27">
                <a:solidFill>
                  <a:schemeClr val="accent1"/>
                </a:solidFill>
                <a:latin typeface="Poppins Light" panose="00000400000000000000" pitchFamily="2" charset="0"/>
                <a:cs typeface="Poppins Light" panose="00000400000000000000" pitchFamily="2" charset="0"/>
              </a:rPr>
              <a:t>765 rows</a:t>
            </a:r>
            <a:r>
              <a:rPr lang="en-US" sz="1733" spc="27">
                <a:solidFill>
                  <a:srgbClr val="595959"/>
                </a:solidFill>
                <a:latin typeface="Poppins Light" panose="00000400000000000000" pitchFamily="2" charset="0"/>
                <a:cs typeface="Poppins Light" panose="00000400000000000000" pitchFamily="2" charset="0"/>
              </a:rPr>
              <a:t>, so we should check why.</a:t>
            </a:r>
          </a:p>
          <a:p>
            <a:pPr marL="16086" marR="6773">
              <a:lnSpc>
                <a:spcPct val="114999"/>
              </a:lnSpc>
              <a:spcBef>
                <a:spcPts val="133"/>
              </a:spcBef>
              <a:tabLst>
                <a:tab pos="453802" algn="l"/>
                <a:tab pos="454649" algn="l"/>
              </a:tabLst>
            </a:pPr>
            <a:endParaRPr lang="en-US" sz="1733" spc="27">
              <a:solidFill>
                <a:srgbClr val="595959"/>
              </a:solidFill>
              <a:latin typeface="Poppins Light" panose="00000400000000000000" pitchFamily="2" charset="0"/>
              <a:cs typeface="Poppins Light" panose="00000400000000000000" pitchFamily="2" charset="0"/>
            </a:endParaRPr>
          </a:p>
          <a:p>
            <a:pPr marL="16086" marR="6773">
              <a:lnSpc>
                <a:spcPct val="114999"/>
              </a:lnSpc>
              <a:spcBef>
                <a:spcPts val="133"/>
              </a:spcBef>
              <a:tabLst>
                <a:tab pos="453802" algn="l"/>
                <a:tab pos="454649" algn="l"/>
              </a:tabLst>
            </a:pPr>
            <a:r>
              <a:rPr lang="en-US" sz="1733" spc="27">
                <a:solidFill>
                  <a:srgbClr val="595959"/>
                </a:solidFill>
                <a:latin typeface="Poppins Light" panose="00000400000000000000" pitchFamily="2" charset="0"/>
                <a:cs typeface="Poppins Light" panose="00000400000000000000" pitchFamily="2" charset="0"/>
              </a:rPr>
              <a:t>The only columns we have yet to inspect are the </a:t>
            </a:r>
            <a:r>
              <a:rPr lang="en-US" sz="1733" spc="27">
                <a:solidFill>
                  <a:schemeClr val="accent1"/>
                </a:solidFill>
                <a:latin typeface="Poppins Light" panose="00000400000000000000" pitchFamily="2" charset="0"/>
                <a:cs typeface="Poppins Light" panose="00000400000000000000" pitchFamily="2" charset="0"/>
              </a:rPr>
              <a:t>date</a:t>
            </a:r>
            <a:r>
              <a:rPr lang="en-US" sz="1733" spc="27">
                <a:solidFill>
                  <a:srgbClr val="595959"/>
                </a:solidFill>
                <a:latin typeface="Poppins Light" panose="00000400000000000000" pitchFamily="2" charset="0"/>
                <a:cs typeface="Poppins Light" panose="00000400000000000000" pitchFamily="2" charset="0"/>
              </a:rPr>
              <a:t> and </a:t>
            </a:r>
            <a:r>
              <a:rPr lang="en-US" sz="1733" spc="27">
                <a:solidFill>
                  <a:schemeClr val="accent1"/>
                </a:solidFill>
                <a:latin typeface="Poppins Light" panose="00000400000000000000" pitchFamily="2" charset="0"/>
                <a:cs typeface="Poppins Light" panose="00000400000000000000" pitchFamily="2" charset="0"/>
              </a:rPr>
              <a:t>station</a:t>
            </a:r>
            <a:r>
              <a:rPr lang="en-US" sz="1733" spc="27">
                <a:solidFill>
                  <a:srgbClr val="595959"/>
                </a:solidFill>
                <a:latin typeface="Poppins Light" panose="00000400000000000000" pitchFamily="2" charset="0"/>
                <a:cs typeface="Poppins Light" panose="00000400000000000000" pitchFamily="2" charset="0"/>
              </a:rPr>
              <a:t> columns. We can use the </a:t>
            </a:r>
            <a:r>
              <a:rPr lang="en-US" sz="1733" spc="27">
                <a:solidFill>
                  <a:schemeClr val="accent1"/>
                </a:solidFill>
                <a:latin typeface="Poppins Light" panose="00000400000000000000" pitchFamily="2" charset="0"/>
                <a:cs typeface="Poppins Light" panose="00000400000000000000" pitchFamily="2" charset="0"/>
              </a:rPr>
              <a:t>describe() </a:t>
            </a:r>
            <a:r>
              <a:rPr lang="en-US" sz="1733" spc="27">
                <a:solidFill>
                  <a:srgbClr val="595959"/>
                </a:solidFill>
                <a:latin typeface="Poppins Light" panose="00000400000000000000" pitchFamily="2" charset="0"/>
                <a:cs typeface="Poppins Light" panose="00000400000000000000" pitchFamily="2" charset="0"/>
              </a:rPr>
              <a:t>method to see the summary statistics for them:</a:t>
            </a:r>
            <a:endParaRPr lang="en-US" sz="1733" spc="27" dirty="0">
              <a:solidFill>
                <a:schemeClr val="accent1"/>
              </a:solidFill>
              <a:latin typeface="Poppins Light" panose="00000400000000000000" pitchFamily="2" charset="0"/>
              <a:cs typeface="Poppins Light" panose="00000400000000000000" pitchFamily="2" charset="0"/>
            </a:endParaRPr>
          </a:p>
        </p:txBody>
      </p:sp>
      <p:pic>
        <p:nvPicPr>
          <p:cNvPr id="12" name="Picture 11">
            <a:extLst>
              <a:ext uri="{FF2B5EF4-FFF2-40B4-BE49-F238E27FC236}">
                <a16:creationId xmlns:a16="http://schemas.microsoft.com/office/drawing/2014/main" id="{A9E9BC9D-CDF7-8C71-FB6B-8A705B05FB6C}"/>
              </a:ext>
            </a:extLst>
          </p:cNvPr>
          <p:cNvPicPr>
            <a:picLocks noChangeAspect="1"/>
          </p:cNvPicPr>
          <p:nvPr/>
        </p:nvPicPr>
        <p:blipFill>
          <a:blip r:embed="rId3"/>
          <a:stretch>
            <a:fillRect/>
          </a:stretch>
        </p:blipFill>
        <p:spPr>
          <a:xfrm>
            <a:off x="2605824" y="4157899"/>
            <a:ext cx="6980349" cy="2198451"/>
          </a:xfrm>
          <a:prstGeom prst="rect">
            <a:avLst/>
          </a:prstGeom>
        </p:spPr>
      </p:pic>
    </p:spTree>
    <p:extLst>
      <p:ext uri="{BB962C8B-B14F-4D97-AF65-F5344CB8AC3E}">
        <p14:creationId xmlns:p14="http://schemas.microsoft.com/office/powerpoint/2010/main" val="39497251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44</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a:latin typeface="Poppins" panose="00000500000000000000" pitchFamily="2" charset="0"/>
                <a:cs typeface="Poppins" panose="00000500000000000000" pitchFamily="2" charset="0"/>
              </a:rPr>
              <a:t>Finding the Problematic Data</a:t>
            </a:r>
            <a:endParaRPr lang="en-US" sz="3067" dirty="0">
              <a:latin typeface="Poppins" panose="00000500000000000000" pitchFamily="2" charset="0"/>
              <a:cs typeface="Poppins" panose="00000500000000000000" pitchFamily="2" charset="0"/>
            </a:endParaRPr>
          </a:p>
        </p:txBody>
      </p:sp>
      <p:sp>
        <p:nvSpPr>
          <p:cNvPr id="6" name="object 3">
            <a:extLst>
              <a:ext uri="{FF2B5EF4-FFF2-40B4-BE49-F238E27FC236}">
                <a16:creationId xmlns:a16="http://schemas.microsoft.com/office/drawing/2014/main" id="{5D6C233A-80BE-D58B-E7E9-563BB8DC8E5C}"/>
              </a:ext>
            </a:extLst>
          </p:cNvPr>
          <p:cNvSpPr txBox="1"/>
          <p:nvPr/>
        </p:nvSpPr>
        <p:spPr>
          <a:xfrm>
            <a:off x="1929244" y="1787970"/>
            <a:ext cx="9557434" cy="3759854"/>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In </a:t>
            </a:r>
            <a:r>
              <a:rPr lang="en-US" sz="1733" spc="27" dirty="0">
                <a:solidFill>
                  <a:schemeClr val="accent1"/>
                </a:solidFill>
                <a:latin typeface="Poppins Light" panose="00000400000000000000" pitchFamily="2" charset="0"/>
                <a:cs typeface="Poppins Light" panose="00000400000000000000" pitchFamily="2" charset="0"/>
              </a:rPr>
              <a:t>765</a:t>
            </a:r>
            <a:r>
              <a:rPr lang="en-US" sz="1733" spc="27" dirty="0">
                <a:solidFill>
                  <a:srgbClr val="595959"/>
                </a:solidFill>
                <a:latin typeface="Poppins Light" panose="00000400000000000000" pitchFamily="2" charset="0"/>
                <a:cs typeface="Poppins Light" panose="00000400000000000000" pitchFamily="2" charset="0"/>
              </a:rPr>
              <a:t> rows of data, the date column only has </a:t>
            </a:r>
            <a:r>
              <a:rPr lang="en-US" sz="1733" spc="27" dirty="0">
                <a:solidFill>
                  <a:schemeClr val="accent1"/>
                </a:solidFill>
                <a:latin typeface="Poppins Light" panose="00000400000000000000" pitchFamily="2" charset="0"/>
                <a:cs typeface="Poppins Light" panose="00000400000000000000" pitchFamily="2" charset="0"/>
              </a:rPr>
              <a:t>324</a:t>
            </a:r>
            <a:r>
              <a:rPr lang="en-US" sz="1733" spc="27" dirty="0">
                <a:solidFill>
                  <a:srgbClr val="595959"/>
                </a:solidFill>
                <a:latin typeface="Poppins Light" panose="00000400000000000000" pitchFamily="2" charset="0"/>
                <a:cs typeface="Poppins Light" panose="00000400000000000000" pitchFamily="2" charset="0"/>
              </a:rPr>
              <a:t> unique values, with some dates being present as many as </a:t>
            </a:r>
            <a:r>
              <a:rPr lang="en-US" sz="1733" spc="27" dirty="0">
                <a:solidFill>
                  <a:schemeClr val="accent1"/>
                </a:solidFill>
                <a:latin typeface="Poppins Light" panose="00000400000000000000" pitchFamily="2" charset="0"/>
                <a:cs typeface="Poppins Light" panose="00000400000000000000" pitchFamily="2" charset="0"/>
              </a:rPr>
              <a:t>eight</a:t>
            </a:r>
            <a:r>
              <a:rPr lang="en-US" sz="1733" spc="27" dirty="0">
                <a:solidFill>
                  <a:srgbClr val="595959"/>
                </a:solidFill>
                <a:latin typeface="Poppins Light" panose="00000400000000000000" pitchFamily="2" charset="0"/>
                <a:cs typeface="Poppins Light" panose="00000400000000000000" pitchFamily="2" charset="0"/>
              </a:rPr>
              <a:t> times (</a:t>
            </a:r>
            <a:r>
              <a:rPr lang="en-US" sz="1733" spc="27" dirty="0" err="1">
                <a:solidFill>
                  <a:schemeClr val="accent1"/>
                </a:solidFill>
                <a:latin typeface="Poppins Light" panose="00000400000000000000" pitchFamily="2" charset="0"/>
                <a:cs typeface="Poppins Light" panose="00000400000000000000" pitchFamily="2" charset="0"/>
              </a:rPr>
              <a:t>freq</a:t>
            </a:r>
            <a:r>
              <a:rPr lang="en-US" sz="1733" spc="27" dirty="0">
                <a:solidFill>
                  <a:srgbClr val="595959"/>
                </a:solidFill>
                <a:latin typeface="Poppins Light" panose="00000400000000000000" pitchFamily="2" charset="0"/>
                <a:cs typeface="Poppins Light" panose="00000400000000000000" pitchFamily="2" charset="0"/>
              </a:rPr>
              <a:t>).</a:t>
            </a:r>
          </a:p>
          <a:p>
            <a:pPr marL="16086" marR="6773">
              <a:lnSpc>
                <a:spcPct val="114999"/>
              </a:lnSpc>
              <a:spcBef>
                <a:spcPts val="133"/>
              </a:spcBef>
              <a:tabLst>
                <a:tab pos="453802" algn="l"/>
                <a:tab pos="454649" algn="l"/>
              </a:tabLst>
            </a:pPr>
            <a:endParaRPr lang="en-US" sz="1733" spc="27" dirty="0">
              <a:solidFill>
                <a:srgbClr val="595959"/>
              </a:solidFill>
              <a:latin typeface="Poppins Light" panose="00000400000000000000" pitchFamily="2" charset="0"/>
              <a:cs typeface="Poppins Light" panose="00000400000000000000" pitchFamily="2" charset="0"/>
            </a:endParaRP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There are only </a:t>
            </a:r>
            <a:r>
              <a:rPr lang="en-US" sz="1733" spc="27" dirty="0">
                <a:solidFill>
                  <a:schemeClr val="accent1"/>
                </a:solidFill>
                <a:latin typeface="Poppins Light" panose="00000400000000000000" pitchFamily="2" charset="0"/>
                <a:cs typeface="Poppins Light" panose="00000400000000000000" pitchFamily="2" charset="0"/>
              </a:rPr>
              <a:t>two</a:t>
            </a:r>
            <a:r>
              <a:rPr lang="en-US" sz="1733" spc="27" dirty="0">
                <a:solidFill>
                  <a:srgbClr val="595959"/>
                </a:solidFill>
                <a:latin typeface="Poppins Light" panose="00000400000000000000" pitchFamily="2" charset="0"/>
                <a:cs typeface="Poppins Light" panose="00000400000000000000" pitchFamily="2" charset="0"/>
              </a:rPr>
              <a:t> unique values for the </a:t>
            </a:r>
            <a:r>
              <a:rPr lang="en-US" sz="1733" spc="27" dirty="0">
                <a:solidFill>
                  <a:schemeClr val="accent1"/>
                </a:solidFill>
                <a:latin typeface="Poppins Light" panose="00000400000000000000" pitchFamily="2" charset="0"/>
                <a:cs typeface="Poppins Light" panose="00000400000000000000" pitchFamily="2" charset="0"/>
              </a:rPr>
              <a:t>station</a:t>
            </a:r>
            <a:r>
              <a:rPr lang="en-US" sz="1733" spc="27" dirty="0">
                <a:solidFill>
                  <a:srgbClr val="595959"/>
                </a:solidFill>
                <a:latin typeface="Poppins Light" panose="00000400000000000000" pitchFamily="2" charset="0"/>
                <a:cs typeface="Poppins Light" panose="00000400000000000000" pitchFamily="2" charset="0"/>
              </a:rPr>
              <a:t> column, with the most frequent being </a:t>
            </a:r>
            <a:r>
              <a:rPr lang="en-US" sz="1733" b="1" spc="27" dirty="0">
                <a:solidFill>
                  <a:srgbClr val="595959"/>
                </a:solidFill>
                <a:latin typeface="Poppins Light" panose="00000400000000000000" pitchFamily="2" charset="0"/>
                <a:cs typeface="Poppins Light" panose="00000400000000000000" pitchFamily="2" charset="0"/>
              </a:rPr>
              <a:t>GHCND:USC00280907</a:t>
            </a:r>
            <a:r>
              <a:rPr lang="en-US" sz="1733" spc="27" dirty="0">
                <a:solidFill>
                  <a:srgbClr val="595959"/>
                </a:solidFill>
                <a:latin typeface="Poppins Light" panose="00000400000000000000" pitchFamily="2" charset="0"/>
                <a:cs typeface="Poppins Light" panose="00000400000000000000" pitchFamily="2" charset="0"/>
              </a:rPr>
              <a:t>.</a:t>
            </a:r>
          </a:p>
          <a:p>
            <a:pPr marL="16086" marR="6773">
              <a:lnSpc>
                <a:spcPct val="114999"/>
              </a:lnSpc>
              <a:spcBef>
                <a:spcPts val="133"/>
              </a:spcBef>
              <a:tabLst>
                <a:tab pos="453802" algn="l"/>
                <a:tab pos="454649" algn="l"/>
              </a:tabLst>
            </a:pPr>
            <a:endParaRPr lang="en-US" sz="1733" spc="27" dirty="0">
              <a:solidFill>
                <a:srgbClr val="595959"/>
              </a:solidFill>
              <a:latin typeface="Poppins Light" panose="00000400000000000000" pitchFamily="2" charset="0"/>
              <a:cs typeface="Poppins Light" panose="00000400000000000000" pitchFamily="2" charset="0"/>
            </a:endParaRP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Since we saw some station IDs with the value of </a:t>
            </a:r>
            <a:r>
              <a:rPr lang="en-US" sz="1733" spc="27" dirty="0">
                <a:solidFill>
                  <a:schemeClr val="accent1"/>
                </a:solidFill>
                <a:latin typeface="Poppins Light" panose="00000400000000000000" pitchFamily="2" charset="0"/>
                <a:cs typeface="Poppins Light" panose="00000400000000000000" pitchFamily="2" charset="0"/>
              </a:rPr>
              <a:t>?</a:t>
            </a:r>
            <a:r>
              <a:rPr lang="en-US" sz="1733" spc="27" dirty="0">
                <a:solidFill>
                  <a:srgbClr val="595959"/>
                </a:solidFill>
                <a:latin typeface="Poppins Light" panose="00000400000000000000" pitchFamily="2" charset="0"/>
                <a:cs typeface="Poppins Light" panose="00000400000000000000" pitchFamily="2" charset="0"/>
              </a:rPr>
              <a:t> when we used head() earlier, we know that is the other value; however, we can use </a:t>
            </a:r>
            <a:r>
              <a:rPr lang="en-US" sz="1733" spc="27" dirty="0">
                <a:solidFill>
                  <a:schemeClr val="accent1"/>
                </a:solidFill>
                <a:latin typeface="Poppins Light" panose="00000400000000000000" pitchFamily="2" charset="0"/>
                <a:cs typeface="Poppins Light" panose="00000400000000000000" pitchFamily="2" charset="0"/>
              </a:rPr>
              <a:t>unique() </a:t>
            </a:r>
            <a:r>
              <a:rPr lang="en-US" sz="1733" spc="27" dirty="0">
                <a:solidFill>
                  <a:srgbClr val="595959"/>
                </a:solidFill>
                <a:latin typeface="Poppins Light" panose="00000400000000000000" pitchFamily="2" charset="0"/>
                <a:cs typeface="Poppins Light" panose="00000400000000000000" pitchFamily="2" charset="0"/>
              </a:rPr>
              <a:t>to see all the unique values if we hadn’t.</a:t>
            </a:r>
          </a:p>
          <a:p>
            <a:pPr marL="16086" marR="6773">
              <a:lnSpc>
                <a:spcPct val="114999"/>
              </a:lnSpc>
              <a:spcBef>
                <a:spcPts val="133"/>
              </a:spcBef>
              <a:tabLst>
                <a:tab pos="453802" algn="l"/>
                <a:tab pos="454649" algn="l"/>
              </a:tabLst>
            </a:pPr>
            <a:endParaRPr lang="en-US" sz="1733" spc="27" dirty="0">
              <a:solidFill>
                <a:srgbClr val="595959"/>
              </a:solidFill>
              <a:latin typeface="Poppins Light" panose="00000400000000000000" pitchFamily="2" charset="0"/>
              <a:cs typeface="Poppins Light" panose="00000400000000000000" pitchFamily="2" charset="0"/>
            </a:endParaRP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We also know that </a:t>
            </a:r>
            <a:r>
              <a:rPr lang="en-US" sz="1733" spc="27" dirty="0">
                <a:solidFill>
                  <a:schemeClr val="accent1"/>
                </a:solidFill>
                <a:latin typeface="Poppins Light" panose="00000400000000000000" pitchFamily="2" charset="0"/>
                <a:cs typeface="Poppins Light" panose="00000400000000000000" pitchFamily="2" charset="0"/>
              </a:rPr>
              <a:t>?</a:t>
            </a:r>
            <a:r>
              <a:rPr lang="en-US" sz="1733" spc="27" dirty="0">
                <a:solidFill>
                  <a:srgbClr val="595959"/>
                </a:solidFill>
                <a:latin typeface="Poppins Light" panose="00000400000000000000" pitchFamily="2" charset="0"/>
                <a:cs typeface="Poppins Light" panose="00000400000000000000" pitchFamily="2" charset="0"/>
              </a:rPr>
              <a:t> occurs </a:t>
            </a:r>
            <a:r>
              <a:rPr lang="en-US" sz="1733" spc="27" dirty="0">
                <a:solidFill>
                  <a:schemeClr val="accent1"/>
                </a:solidFill>
                <a:latin typeface="Poppins Light" panose="00000400000000000000" pitchFamily="2" charset="0"/>
                <a:cs typeface="Poppins Light" panose="00000400000000000000" pitchFamily="2" charset="0"/>
              </a:rPr>
              <a:t>367</a:t>
            </a:r>
            <a:r>
              <a:rPr lang="en-US" sz="1733" spc="27" dirty="0">
                <a:solidFill>
                  <a:srgbClr val="595959"/>
                </a:solidFill>
                <a:latin typeface="Poppins Light" panose="00000400000000000000" pitchFamily="2" charset="0"/>
                <a:cs typeface="Poppins Light" panose="00000400000000000000" pitchFamily="2" charset="0"/>
              </a:rPr>
              <a:t> times (765 - 398), without the need to use </a:t>
            </a:r>
            <a:r>
              <a:rPr lang="en-US" sz="1733" spc="27" dirty="0" err="1">
                <a:solidFill>
                  <a:schemeClr val="accent1"/>
                </a:solidFill>
                <a:latin typeface="Poppins Light" panose="00000400000000000000" pitchFamily="2" charset="0"/>
                <a:cs typeface="Poppins Light" panose="00000400000000000000" pitchFamily="2" charset="0"/>
              </a:rPr>
              <a:t>value_counts</a:t>
            </a:r>
            <a:r>
              <a:rPr lang="en-US" sz="1733" spc="27" dirty="0">
                <a:solidFill>
                  <a:schemeClr val="accent1"/>
                </a:solidFill>
                <a:latin typeface="Poppins Light" panose="00000400000000000000" pitchFamily="2" charset="0"/>
                <a:cs typeface="Poppins Light" panose="00000400000000000000" pitchFamily="2" charset="0"/>
              </a:rPr>
              <a:t>()</a:t>
            </a:r>
          </a:p>
        </p:txBody>
      </p:sp>
    </p:spTree>
    <p:extLst>
      <p:ext uri="{BB962C8B-B14F-4D97-AF65-F5344CB8AC3E}">
        <p14:creationId xmlns:p14="http://schemas.microsoft.com/office/powerpoint/2010/main" val="2303888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45</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a:latin typeface="Poppins" panose="00000500000000000000" pitchFamily="2" charset="0"/>
                <a:cs typeface="Poppins" panose="00000500000000000000" pitchFamily="2" charset="0"/>
              </a:rPr>
              <a:t>Finding the Problematic Data</a:t>
            </a:r>
            <a:endParaRPr lang="en-US" sz="3067" dirty="0">
              <a:latin typeface="Poppins" panose="00000500000000000000" pitchFamily="2" charset="0"/>
              <a:cs typeface="Poppins" panose="00000500000000000000" pitchFamily="2" charset="0"/>
            </a:endParaRPr>
          </a:p>
        </p:txBody>
      </p:sp>
      <p:sp>
        <p:nvSpPr>
          <p:cNvPr id="6" name="object 3">
            <a:extLst>
              <a:ext uri="{FF2B5EF4-FFF2-40B4-BE49-F238E27FC236}">
                <a16:creationId xmlns:a16="http://schemas.microsoft.com/office/drawing/2014/main" id="{5D6C233A-80BE-D58B-E7E9-563BB8DC8E5C}"/>
              </a:ext>
            </a:extLst>
          </p:cNvPr>
          <p:cNvSpPr txBox="1"/>
          <p:nvPr/>
        </p:nvSpPr>
        <p:spPr>
          <a:xfrm>
            <a:off x="1929244" y="1787970"/>
            <a:ext cx="9557434" cy="2494636"/>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Upon seeing that we had </a:t>
            </a:r>
            <a:r>
              <a:rPr lang="en-US" sz="1733" spc="27" dirty="0">
                <a:solidFill>
                  <a:schemeClr val="accent1"/>
                </a:solidFill>
                <a:latin typeface="Poppins Light" panose="00000400000000000000" pitchFamily="2" charset="0"/>
                <a:cs typeface="Poppins Light" panose="00000400000000000000" pitchFamily="2" charset="0"/>
              </a:rPr>
              <a:t>765</a:t>
            </a:r>
            <a:r>
              <a:rPr lang="en-US" sz="1733" spc="27" dirty="0">
                <a:solidFill>
                  <a:srgbClr val="595959"/>
                </a:solidFill>
                <a:latin typeface="Poppins Light" panose="00000400000000000000" pitchFamily="2" charset="0"/>
                <a:cs typeface="Poppins Light" panose="00000400000000000000" pitchFamily="2" charset="0"/>
              </a:rPr>
              <a:t> rows of data and </a:t>
            </a:r>
            <a:r>
              <a:rPr lang="en-US" sz="1733" spc="27" dirty="0">
                <a:solidFill>
                  <a:schemeClr val="accent1"/>
                </a:solidFill>
                <a:latin typeface="Poppins Light" panose="00000400000000000000" pitchFamily="2" charset="0"/>
                <a:cs typeface="Poppins Light" panose="00000400000000000000" pitchFamily="2" charset="0"/>
              </a:rPr>
              <a:t>two</a:t>
            </a:r>
            <a:r>
              <a:rPr lang="en-US" sz="1733" spc="27" dirty="0">
                <a:solidFill>
                  <a:srgbClr val="595959"/>
                </a:solidFill>
                <a:latin typeface="Poppins Light" panose="00000400000000000000" pitchFamily="2" charset="0"/>
                <a:cs typeface="Poppins Light" panose="00000400000000000000" pitchFamily="2" charset="0"/>
              </a:rPr>
              <a:t> distinct values for the station ID, we might have assumed that each day had two entries—one per station. However, this would only account for </a:t>
            </a:r>
            <a:r>
              <a:rPr lang="en-US" sz="1733" spc="27" dirty="0">
                <a:solidFill>
                  <a:schemeClr val="accent1"/>
                </a:solidFill>
                <a:latin typeface="Poppins Light" panose="00000400000000000000" pitchFamily="2" charset="0"/>
                <a:cs typeface="Poppins Light" panose="00000400000000000000" pitchFamily="2" charset="0"/>
              </a:rPr>
              <a:t>730</a:t>
            </a:r>
            <a:r>
              <a:rPr lang="en-US" sz="1733" spc="27" dirty="0">
                <a:solidFill>
                  <a:srgbClr val="595959"/>
                </a:solidFill>
                <a:latin typeface="Poppins Light" panose="00000400000000000000" pitchFamily="2" charset="0"/>
                <a:cs typeface="Poppins Light" panose="00000400000000000000" pitchFamily="2" charset="0"/>
              </a:rPr>
              <a:t> rows, and we also now know that we are missing some dates.</a:t>
            </a:r>
          </a:p>
          <a:p>
            <a:pPr marL="16086" marR="6773">
              <a:lnSpc>
                <a:spcPct val="114999"/>
              </a:lnSpc>
              <a:spcBef>
                <a:spcPts val="133"/>
              </a:spcBef>
              <a:tabLst>
                <a:tab pos="453802" algn="l"/>
                <a:tab pos="454649" algn="l"/>
              </a:tabLst>
            </a:pPr>
            <a:endParaRPr lang="en-US" sz="1733" spc="27" dirty="0">
              <a:solidFill>
                <a:srgbClr val="595959"/>
              </a:solidFill>
              <a:latin typeface="Poppins Light" panose="00000400000000000000" pitchFamily="2" charset="0"/>
              <a:cs typeface="Poppins Light" panose="00000400000000000000" pitchFamily="2" charset="0"/>
            </a:endParaRP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Let's see whether we can find any duplicate data that could account for this. We can use the result of the </a:t>
            </a:r>
            <a:r>
              <a:rPr lang="en-US" sz="1733" spc="27" dirty="0">
                <a:solidFill>
                  <a:schemeClr val="accent1"/>
                </a:solidFill>
                <a:latin typeface="Poppins Light" panose="00000400000000000000" pitchFamily="2" charset="0"/>
                <a:cs typeface="Poppins Light" panose="00000400000000000000" pitchFamily="2" charset="0"/>
              </a:rPr>
              <a:t>duplicated() </a:t>
            </a:r>
            <a:r>
              <a:rPr lang="en-US" sz="1733" spc="27" dirty="0">
                <a:solidFill>
                  <a:srgbClr val="595959"/>
                </a:solidFill>
                <a:latin typeface="Poppins Light" panose="00000400000000000000" pitchFamily="2" charset="0"/>
                <a:cs typeface="Poppins Light" panose="00000400000000000000" pitchFamily="2" charset="0"/>
              </a:rPr>
              <a:t>method as a </a:t>
            </a:r>
            <a:r>
              <a:rPr lang="en-US" sz="1733" spc="27" dirty="0">
                <a:solidFill>
                  <a:schemeClr val="accent1"/>
                </a:solidFill>
                <a:latin typeface="Poppins Light" panose="00000400000000000000" pitchFamily="2" charset="0"/>
                <a:cs typeface="Poppins Light" panose="00000400000000000000" pitchFamily="2" charset="0"/>
              </a:rPr>
              <a:t>Boolean mask</a:t>
            </a:r>
            <a:r>
              <a:rPr lang="en-US" sz="1733" spc="27" dirty="0">
                <a:solidFill>
                  <a:srgbClr val="595959"/>
                </a:solidFill>
                <a:latin typeface="Poppins Light" panose="00000400000000000000" pitchFamily="2" charset="0"/>
                <a:cs typeface="Poppins Light" panose="00000400000000000000" pitchFamily="2" charset="0"/>
              </a:rPr>
              <a:t> to find the duplicate rows:</a:t>
            </a:r>
          </a:p>
        </p:txBody>
      </p:sp>
      <p:pic>
        <p:nvPicPr>
          <p:cNvPr id="4" name="Picture 3">
            <a:extLst>
              <a:ext uri="{FF2B5EF4-FFF2-40B4-BE49-F238E27FC236}">
                <a16:creationId xmlns:a16="http://schemas.microsoft.com/office/drawing/2014/main" id="{54DA4D7D-FCDA-000A-CA35-412647384572}"/>
              </a:ext>
            </a:extLst>
          </p:cNvPr>
          <p:cNvPicPr>
            <a:picLocks noChangeAspect="1"/>
          </p:cNvPicPr>
          <p:nvPr/>
        </p:nvPicPr>
        <p:blipFill>
          <a:blip r:embed="rId2"/>
          <a:stretch>
            <a:fillRect/>
          </a:stretch>
        </p:blipFill>
        <p:spPr>
          <a:xfrm>
            <a:off x="2476500" y="4478295"/>
            <a:ext cx="7239000" cy="514350"/>
          </a:xfrm>
          <a:prstGeom prst="rect">
            <a:avLst/>
          </a:prstGeom>
        </p:spPr>
      </p:pic>
      <p:pic>
        <p:nvPicPr>
          <p:cNvPr id="7" name="Picture 6">
            <a:extLst>
              <a:ext uri="{FF2B5EF4-FFF2-40B4-BE49-F238E27FC236}">
                <a16:creationId xmlns:a16="http://schemas.microsoft.com/office/drawing/2014/main" id="{32993BA7-9C73-C2E5-436A-A62460375BD0}"/>
              </a:ext>
            </a:extLst>
          </p:cNvPr>
          <p:cNvPicPr>
            <a:picLocks noChangeAspect="1"/>
          </p:cNvPicPr>
          <p:nvPr/>
        </p:nvPicPr>
        <p:blipFill>
          <a:blip r:embed="rId3"/>
          <a:stretch>
            <a:fillRect/>
          </a:stretch>
        </p:blipFill>
        <p:spPr>
          <a:xfrm>
            <a:off x="2476500" y="5506463"/>
            <a:ext cx="7219950" cy="514350"/>
          </a:xfrm>
          <a:prstGeom prst="rect">
            <a:avLst/>
          </a:prstGeom>
        </p:spPr>
      </p:pic>
      <p:sp>
        <p:nvSpPr>
          <p:cNvPr id="8" name="Rectangle 7">
            <a:extLst>
              <a:ext uri="{FF2B5EF4-FFF2-40B4-BE49-F238E27FC236}">
                <a16:creationId xmlns:a16="http://schemas.microsoft.com/office/drawing/2014/main" id="{0E614521-22B0-4CCE-79A6-51A6D111ACCD}"/>
              </a:ext>
            </a:extLst>
          </p:cNvPr>
          <p:cNvSpPr/>
          <p:nvPr/>
        </p:nvSpPr>
        <p:spPr>
          <a:xfrm>
            <a:off x="4931923" y="5506463"/>
            <a:ext cx="1245141" cy="24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9A80ECA-753B-7170-B441-127589898079}"/>
              </a:ext>
            </a:extLst>
          </p:cNvPr>
          <p:cNvSpPr txBox="1"/>
          <p:nvPr/>
        </p:nvSpPr>
        <p:spPr>
          <a:xfrm>
            <a:off x="4931923" y="5164690"/>
            <a:ext cx="1945532" cy="359009"/>
          </a:xfrm>
          <a:prstGeom prst="rect">
            <a:avLst/>
          </a:prstGeom>
          <a:noFill/>
        </p:spPr>
        <p:txBody>
          <a:bodyPr wrap="square" rtlCol="0">
            <a:spAutoFit/>
          </a:bodyPr>
          <a:lstStyle/>
          <a:p>
            <a:r>
              <a:rPr lang="en-US" sz="1733" spc="27" dirty="0">
                <a:solidFill>
                  <a:srgbClr val="FF0000"/>
                </a:solidFill>
                <a:latin typeface="Poppins Light" panose="00000400000000000000" pitchFamily="2" charset="0"/>
                <a:cs typeface="Poppins Light" panose="00000400000000000000" pitchFamily="2" charset="0"/>
              </a:rPr>
              <a:t>Counts all</a:t>
            </a:r>
          </a:p>
        </p:txBody>
      </p:sp>
    </p:spTree>
    <p:extLst>
      <p:ext uri="{BB962C8B-B14F-4D97-AF65-F5344CB8AC3E}">
        <p14:creationId xmlns:p14="http://schemas.microsoft.com/office/powerpoint/2010/main" val="171690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46</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a:latin typeface="Poppins" panose="00000500000000000000" pitchFamily="2" charset="0"/>
                <a:cs typeface="Poppins" panose="00000500000000000000" pitchFamily="2" charset="0"/>
              </a:rPr>
              <a:t>Finding the Problematic Data</a:t>
            </a:r>
            <a:endParaRPr lang="en-US" sz="3067" dirty="0">
              <a:latin typeface="Poppins" panose="00000500000000000000" pitchFamily="2" charset="0"/>
              <a:cs typeface="Poppins" panose="00000500000000000000" pitchFamily="2" charset="0"/>
            </a:endParaRPr>
          </a:p>
        </p:txBody>
      </p:sp>
      <p:sp>
        <p:nvSpPr>
          <p:cNvPr id="6" name="object 3">
            <a:extLst>
              <a:ext uri="{FF2B5EF4-FFF2-40B4-BE49-F238E27FC236}">
                <a16:creationId xmlns:a16="http://schemas.microsoft.com/office/drawing/2014/main" id="{5D6C233A-80BE-D58B-E7E9-563BB8DC8E5C}"/>
              </a:ext>
            </a:extLst>
          </p:cNvPr>
          <p:cNvSpPr txBox="1"/>
          <p:nvPr/>
        </p:nvSpPr>
        <p:spPr>
          <a:xfrm>
            <a:off x="1929244" y="1787970"/>
            <a:ext cx="9557434" cy="628869"/>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There is also a </a:t>
            </a:r>
            <a:r>
              <a:rPr lang="en-US" sz="1733" spc="27" dirty="0">
                <a:solidFill>
                  <a:schemeClr val="accent1"/>
                </a:solidFill>
                <a:latin typeface="Poppins Light" panose="00000400000000000000" pitchFamily="2" charset="0"/>
                <a:cs typeface="Poppins Light" panose="00000400000000000000" pitchFamily="2" charset="0"/>
              </a:rPr>
              <a:t>subset</a:t>
            </a:r>
            <a:r>
              <a:rPr lang="en-US" sz="1733" spc="27" dirty="0">
                <a:solidFill>
                  <a:srgbClr val="595959"/>
                </a:solidFill>
                <a:latin typeface="Poppins Light" panose="00000400000000000000" pitchFamily="2" charset="0"/>
                <a:cs typeface="Poppins Light" panose="00000400000000000000" pitchFamily="2" charset="0"/>
              </a:rPr>
              <a:t> argument (first positional argument), which allows us to focus just on the duplicates of certain columns.</a:t>
            </a:r>
            <a:endParaRPr lang="en-US" sz="1733" spc="27" dirty="0">
              <a:solidFill>
                <a:schemeClr val="accent1"/>
              </a:solidFill>
              <a:latin typeface="Poppins Light" panose="00000400000000000000" pitchFamily="2" charset="0"/>
              <a:cs typeface="Poppins Light" panose="00000400000000000000" pitchFamily="2" charset="0"/>
            </a:endParaRPr>
          </a:p>
        </p:txBody>
      </p:sp>
      <p:pic>
        <p:nvPicPr>
          <p:cNvPr id="4" name="Picture 3">
            <a:extLst>
              <a:ext uri="{FF2B5EF4-FFF2-40B4-BE49-F238E27FC236}">
                <a16:creationId xmlns:a16="http://schemas.microsoft.com/office/drawing/2014/main" id="{4F87482A-3873-AFAE-A510-D87251675064}"/>
              </a:ext>
            </a:extLst>
          </p:cNvPr>
          <p:cNvPicPr>
            <a:picLocks noChangeAspect="1"/>
          </p:cNvPicPr>
          <p:nvPr/>
        </p:nvPicPr>
        <p:blipFill>
          <a:blip r:embed="rId2"/>
          <a:stretch>
            <a:fillRect/>
          </a:stretch>
        </p:blipFill>
        <p:spPr>
          <a:xfrm>
            <a:off x="2490787" y="2523811"/>
            <a:ext cx="7210425" cy="523875"/>
          </a:xfrm>
          <a:prstGeom prst="rect">
            <a:avLst/>
          </a:prstGeom>
        </p:spPr>
      </p:pic>
      <p:pic>
        <p:nvPicPr>
          <p:cNvPr id="7" name="Picture 6">
            <a:extLst>
              <a:ext uri="{FF2B5EF4-FFF2-40B4-BE49-F238E27FC236}">
                <a16:creationId xmlns:a16="http://schemas.microsoft.com/office/drawing/2014/main" id="{3BE193F2-76A1-7AAD-6F8D-FED34AFAF405}"/>
              </a:ext>
            </a:extLst>
          </p:cNvPr>
          <p:cNvPicPr>
            <a:picLocks noChangeAspect="1"/>
          </p:cNvPicPr>
          <p:nvPr/>
        </p:nvPicPr>
        <p:blipFill>
          <a:blip r:embed="rId3"/>
          <a:stretch>
            <a:fillRect/>
          </a:stretch>
        </p:blipFill>
        <p:spPr>
          <a:xfrm>
            <a:off x="2471737" y="3154658"/>
            <a:ext cx="7248525" cy="333375"/>
          </a:xfrm>
          <a:prstGeom prst="rect">
            <a:avLst/>
          </a:prstGeom>
        </p:spPr>
      </p:pic>
      <p:pic>
        <p:nvPicPr>
          <p:cNvPr id="9" name="Picture 8">
            <a:extLst>
              <a:ext uri="{FF2B5EF4-FFF2-40B4-BE49-F238E27FC236}">
                <a16:creationId xmlns:a16="http://schemas.microsoft.com/office/drawing/2014/main" id="{BE6174F1-2EF2-C15B-125A-1E6A0204D266}"/>
              </a:ext>
            </a:extLst>
          </p:cNvPr>
          <p:cNvPicPr>
            <a:picLocks noChangeAspect="1"/>
          </p:cNvPicPr>
          <p:nvPr/>
        </p:nvPicPr>
        <p:blipFill>
          <a:blip r:embed="rId4"/>
          <a:stretch>
            <a:fillRect/>
          </a:stretch>
        </p:blipFill>
        <p:spPr>
          <a:xfrm>
            <a:off x="1305058" y="3785505"/>
            <a:ext cx="9581882" cy="2178996"/>
          </a:xfrm>
          <a:prstGeom prst="rect">
            <a:avLst/>
          </a:prstGeom>
        </p:spPr>
      </p:pic>
      <p:sp>
        <p:nvSpPr>
          <p:cNvPr id="10" name="Rectangle 9">
            <a:extLst>
              <a:ext uri="{FF2B5EF4-FFF2-40B4-BE49-F238E27FC236}">
                <a16:creationId xmlns:a16="http://schemas.microsoft.com/office/drawing/2014/main" id="{2492FEA3-041A-7274-5FF7-8A312D207993}"/>
              </a:ext>
            </a:extLst>
          </p:cNvPr>
          <p:cNvSpPr/>
          <p:nvPr/>
        </p:nvSpPr>
        <p:spPr>
          <a:xfrm>
            <a:off x="1305058" y="4153711"/>
            <a:ext cx="9581882" cy="70298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F6836F-9B5E-E201-FE8B-BB6564927C8B}"/>
              </a:ext>
            </a:extLst>
          </p:cNvPr>
          <p:cNvSpPr/>
          <p:nvPr/>
        </p:nvSpPr>
        <p:spPr>
          <a:xfrm>
            <a:off x="1305058" y="4897054"/>
            <a:ext cx="9581882" cy="70298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bject 3">
            <a:extLst>
              <a:ext uri="{FF2B5EF4-FFF2-40B4-BE49-F238E27FC236}">
                <a16:creationId xmlns:a16="http://schemas.microsoft.com/office/drawing/2014/main" id="{1F53DD0F-BAC0-9C26-C5ED-105E7BB52C5F}"/>
              </a:ext>
            </a:extLst>
          </p:cNvPr>
          <p:cNvSpPr txBox="1"/>
          <p:nvPr/>
        </p:nvSpPr>
        <p:spPr>
          <a:xfrm>
            <a:off x="1929244" y="6108020"/>
            <a:ext cx="8957696" cy="616045"/>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Some rows are repeated at least </a:t>
            </a:r>
            <a:r>
              <a:rPr lang="en-US" sz="1733" spc="27" dirty="0">
                <a:solidFill>
                  <a:schemeClr val="accent1"/>
                </a:solidFill>
                <a:latin typeface="Poppins Light" panose="00000400000000000000" pitchFamily="2" charset="0"/>
                <a:cs typeface="Poppins Light" panose="00000400000000000000" pitchFamily="2" charset="0"/>
              </a:rPr>
              <a:t>three</a:t>
            </a:r>
            <a:r>
              <a:rPr lang="en-US" sz="1733" spc="27" dirty="0">
                <a:solidFill>
                  <a:srgbClr val="595959"/>
                </a:solidFill>
                <a:latin typeface="Poppins Light" panose="00000400000000000000" pitchFamily="2" charset="0"/>
                <a:cs typeface="Poppins Light" panose="00000400000000000000" pitchFamily="2" charset="0"/>
              </a:rPr>
              <a:t> times. Remember that the default behavior of </a:t>
            </a:r>
            <a:r>
              <a:rPr lang="en-US" sz="1733" spc="27" dirty="0">
                <a:solidFill>
                  <a:schemeClr val="accent1"/>
                </a:solidFill>
                <a:latin typeface="Poppins Light" panose="00000400000000000000" pitchFamily="2" charset="0"/>
                <a:cs typeface="Poppins Light" panose="00000400000000000000" pitchFamily="2" charset="0"/>
              </a:rPr>
              <a:t>duplicated() </a:t>
            </a:r>
            <a:r>
              <a:rPr lang="en-US" sz="1733" spc="27" dirty="0">
                <a:solidFill>
                  <a:srgbClr val="595959"/>
                </a:solidFill>
                <a:latin typeface="Poppins Light" panose="00000400000000000000" pitchFamily="2" charset="0"/>
                <a:cs typeface="Poppins Light" panose="00000400000000000000" pitchFamily="2" charset="0"/>
              </a:rPr>
              <a:t>is to not show the first occurrence</a:t>
            </a:r>
            <a:endParaRPr lang="en-US" sz="1733" spc="27" dirty="0">
              <a:solidFill>
                <a:schemeClr val="accent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291479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47</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Mitigating the Issues</a:t>
            </a:r>
          </a:p>
        </p:txBody>
      </p:sp>
      <p:sp>
        <p:nvSpPr>
          <p:cNvPr id="6" name="object 3">
            <a:extLst>
              <a:ext uri="{FF2B5EF4-FFF2-40B4-BE49-F238E27FC236}">
                <a16:creationId xmlns:a16="http://schemas.microsoft.com/office/drawing/2014/main" id="{5D6C233A-80BE-D58B-E7E9-563BB8DC8E5C}"/>
              </a:ext>
            </a:extLst>
          </p:cNvPr>
          <p:cNvSpPr txBox="1"/>
          <p:nvPr/>
        </p:nvSpPr>
        <p:spPr>
          <a:xfrm>
            <a:off x="1929244" y="1787970"/>
            <a:ext cx="9557434" cy="3108009"/>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Our data is in an unsatisfactory state, and improving it isn't always straightforward. The simplest approach might be to </a:t>
            </a:r>
            <a:r>
              <a:rPr lang="en-US" sz="1733" spc="27" dirty="0">
                <a:solidFill>
                  <a:schemeClr val="accent1"/>
                </a:solidFill>
                <a:latin typeface="Poppins Light" panose="00000400000000000000" pitchFamily="2" charset="0"/>
                <a:cs typeface="Poppins Light" panose="00000400000000000000" pitchFamily="2" charset="0"/>
              </a:rPr>
              <a:t>remove duplicate rows</a:t>
            </a:r>
            <a:r>
              <a:rPr lang="en-US" sz="1733" spc="27" dirty="0">
                <a:solidFill>
                  <a:srgbClr val="595959"/>
                </a:solidFill>
                <a:latin typeface="Poppins Light" panose="00000400000000000000" pitchFamily="2" charset="0"/>
                <a:cs typeface="Poppins Light" panose="00000400000000000000" pitchFamily="2" charset="0"/>
              </a:rPr>
              <a:t>, but we must consider the impact on our analysis. If our data was part of a larger dataset with additional columns, the remaining data might still be duplicated for other reasons. We need to consult the data source and available documentation to understand this</a:t>
            </a:r>
          </a:p>
          <a:p>
            <a:pPr marL="16086" marR="6773">
              <a:lnSpc>
                <a:spcPct val="114999"/>
              </a:lnSpc>
              <a:spcBef>
                <a:spcPts val="133"/>
              </a:spcBef>
              <a:tabLst>
                <a:tab pos="453802" algn="l"/>
                <a:tab pos="454649" algn="l"/>
              </a:tabLst>
            </a:pPr>
            <a:endParaRPr lang="en-US" sz="1733" spc="27" dirty="0">
              <a:solidFill>
                <a:srgbClr val="595959"/>
              </a:solidFill>
              <a:latin typeface="Poppins Light" panose="00000400000000000000" pitchFamily="2" charset="0"/>
              <a:cs typeface="Poppins Light" panose="00000400000000000000" pitchFamily="2" charset="0"/>
            </a:endParaRP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Since both stations are for New York City, we can </a:t>
            </a:r>
            <a:r>
              <a:rPr lang="en-US" sz="1733" spc="27" dirty="0">
                <a:solidFill>
                  <a:schemeClr val="accent1"/>
                </a:solidFill>
                <a:latin typeface="Poppins Light" panose="00000400000000000000" pitchFamily="2" charset="0"/>
                <a:cs typeface="Poppins Light" panose="00000400000000000000" pitchFamily="2" charset="0"/>
              </a:rPr>
              <a:t>drop</a:t>
            </a:r>
            <a:r>
              <a:rPr lang="en-US" sz="1733" spc="27" dirty="0">
                <a:solidFill>
                  <a:srgbClr val="595959"/>
                </a:solidFill>
                <a:latin typeface="Poppins Light" panose="00000400000000000000" pitchFamily="2" charset="0"/>
                <a:cs typeface="Poppins Light" panose="00000400000000000000" pitchFamily="2" charset="0"/>
              </a:rPr>
              <a:t> the </a:t>
            </a:r>
            <a:r>
              <a:rPr lang="en-US" sz="1733" spc="27" dirty="0">
                <a:solidFill>
                  <a:schemeClr val="accent1"/>
                </a:solidFill>
                <a:latin typeface="Poppins Light" panose="00000400000000000000" pitchFamily="2" charset="0"/>
                <a:cs typeface="Poppins Light" panose="00000400000000000000" pitchFamily="2" charset="0"/>
              </a:rPr>
              <a:t>station</a:t>
            </a:r>
            <a:r>
              <a:rPr lang="en-US" sz="1733" spc="27" dirty="0">
                <a:solidFill>
                  <a:srgbClr val="595959"/>
                </a:solidFill>
                <a:latin typeface="Poppins Light" panose="00000400000000000000" pitchFamily="2" charset="0"/>
                <a:cs typeface="Poppins Light" panose="00000400000000000000" pitchFamily="2" charset="0"/>
              </a:rPr>
              <a:t> column.</a:t>
            </a: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If we remove duplicate rows based on the </a:t>
            </a:r>
            <a:r>
              <a:rPr lang="en-US" sz="1733" spc="27" dirty="0">
                <a:solidFill>
                  <a:schemeClr val="accent1"/>
                </a:solidFill>
                <a:latin typeface="Poppins Light" panose="00000400000000000000" pitchFamily="2" charset="0"/>
                <a:cs typeface="Poppins Light" panose="00000400000000000000" pitchFamily="2" charset="0"/>
              </a:rPr>
              <a:t>date</a:t>
            </a:r>
            <a:r>
              <a:rPr lang="en-US" sz="1733" spc="27" dirty="0">
                <a:solidFill>
                  <a:srgbClr val="595959"/>
                </a:solidFill>
                <a:latin typeface="Poppins Light" panose="00000400000000000000" pitchFamily="2" charset="0"/>
                <a:cs typeface="Poppins Light" panose="00000400000000000000" pitchFamily="2" charset="0"/>
              </a:rPr>
              <a:t> column and keep data from the </a:t>
            </a:r>
            <a:r>
              <a:rPr lang="en-US" sz="1733" spc="27" dirty="0">
                <a:solidFill>
                  <a:schemeClr val="accent1"/>
                </a:solidFill>
                <a:latin typeface="Poppins Light" panose="00000400000000000000" pitchFamily="2" charset="0"/>
                <a:cs typeface="Poppins Light" panose="00000400000000000000" pitchFamily="2" charset="0"/>
              </a:rPr>
              <a:t>non-?</a:t>
            </a:r>
            <a:r>
              <a:rPr lang="en-US" sz="1733" spc="27" dirty="0">
                <a:solidFill>
                  <a:srgbClr val="595959"/>
                </a:solidFill>
                <a:latin typeface="Poppins Light" panose="00000400000000000000" pitchFamily="2" charset="0"/>
                <a:cs typeface="Poppins Light" panose="00000400000000000000" pitchFamily="2" charset="0"/>
              </a:rPr>
              <a:t> station, we will lose all </a:t>
            </a:r>
            <a:r>
              <a:rPr lang="en-US" sz="1733" spc="27" dirty="0">
                <a:solidFill>
                  <a:schemeClr val="accent1"/>
                </a:solidFill>
                <a:latin typeface="Poppins Light" panose="00000400000000000000" pitchFamily="2" charset="0"/>
                <a:cs typeface="Poppins Light" panose="00000400000000000000" pitchFamily="2" charset="0"/>
              </a:rPr>
              <a:t>WESF</a:t>
            </a:r>
            <a:r>
              <a:rPr lang="en-US" sz="1733" spc="27" dirty="0">
                <a:solidFill>
                  <a:srgbClr val="595959"/>
                </a:solidFill>
                <a:latin typeface="Poppins Light" panose="00000400000000000000" pitchFamily="2" charset="0"/>
                <a:cs typeface="Poppins Light" panose="00000400000000000000" pitchFamily="2" charset="0"/>
              </a:rPr>
              <a:t> data because only the </a:t>
            </a:r>
            <a:r>
              <a:rPr lang="en-US" sz="1733" spc="27" dirty="0">
                <a:solidFill>
                  <a:schemeClr val="accent1"/>
                </a:solidFill>
                <a:latin typeface="Poppins Light" panose="00000400000000000000" pitchFamily="2" charset="0"/>
                <a:cs typeface="Poppins Light" panose="00000400000000000000" pitchFamily="2" charset="0"/>
              </a:rPr>
              <a:t>?</a:t>
            </a:r>
            <a:r>
              <a:rPr lang="en-US" sz="1733" spc="27" dirty="0">
                <a:solidFill>
                  <a:srgbClr val="595959"/>
                </a:solidFill>
                <a:latin typeface="Poppins Light" panose="00000400000000000000" pitchFamily="2" charset="0"/>
                <a:cs typeface="Poppins Light" panose="00000400000000000000" pitchFamily="2" charset="0"/>
              </a:rPr>
              <a:t> station reports </a:t>
            </a:r>
            <a:r>
              <a:rPr lang="en-US" sz="1733" spc="27" dirty="0">
                <a:solidFill>
                  <a:schemeClr val="accent1"/>
                </a:solidFill>
                <a:latin typeface="Poppins Light" panose="00000400000000000000" pitchFamily="2" charset="0"/>
                <a:cs typeface="Poppins Light" panose="00000400000000000000" pitchFamily="2" charset="0"/>
              </a:rPr>
              <a:t>WESF</a:t>
            </a:r>
            <a:r>
              <a:rPr lang="en-US" sz="1733" spc="27" dirty="0">
                <a:solidFill>
                  <a:srgbClr val="595959"/>
                </a:solidFill>
                <a:latin typeface="Poppins Light" panose="00000400000000000000" pitchFamily="2" charset="0"/>
                <a:cs typeface="Poppins Light" panose="00000400000000000000" pitchFamily="2" charset="0"/>
              </a:rPr>
              <a:t> measurements.</a:t>
            </a:r>
            <a:endParaRPr lang="en-US" sz="1733" spc="27" dirty="0">
              <a:solidFill>
                <a:schemeClr val="accent1"/>
              </a:solidFill>
              <a:latin typeface="Poppins Light" panose="00000400000000000000" pitchFamily="2" charset="0"/>
              <a:cs typeface="Poppins Light" panose="00000400000000000000" pitchFamily="2" charset="0"/>
            </a:endParaRPr>
          </a:p>
        </p:txBody>
      </p:sp>
      <p:pic>
        <p:nvPicPr>
          <p:cNvPr id="4" name="Picture 3">
            <a:extLst>
              <a:ext uri="{FF2B5EF4-FFF2-40B4-BE49-F238E27FC236}">
                <a16:creationId xmlns:a16="http://schemas.microsoft.com/office/drawing/2014/main" id="{0CDEB5EE-32C9-9AF5-B922-2B522FC4FCBE}"/>
              </a:ext>
            </a:extLst>
          </p:cNvPr>
          <p:cNvPicPr>
            <a:picLocks noChangeAspect="1"/>
          </p:cNvPicPr>
          <p:nvPr/>
        </p:nvPicPr>
        <p:blipFill>
          <a:blip r:embed="rId2"/>
          <a:stretch>
            <a:fillRect/>
          </a:stretch>
        </p:blipFill>
        <p:spPr>
          <a:xfrm>
            <a:off x="2486025" y="5359464"/>
            <a:ext cx="7219950" cy="533400"/>
          </a:xfrm>
          <a:prstGeom prst="rect">
            <a:avLst/>
          </a:prstGeom>
        </p:spPr>
      </p:pic>
    </p:spTree>
    <p:extLst>
      <p:ext uri="{BB962C8B-B14F-4D97-AF65-F5344CB8AC3E}">
        <p14:creationId xmlns:p14="http://schemas.microsoft.com/office/powerpoint/2010/main" val="27642971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48</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Mitigating the Issues</a:t>
            </a:r>
          </a:p>
        </p:txBody>
      </p:sp>
      <p:sp>
        <p:nvSpPr>
          <p:cNvPr id="6" name="object 3">
            <a:extLst>
              <a:ext uri="{FF2B5EF4-FFF2-40B4-BE49-F238E27FC236}">
                <a16:creationId xmlns:a16="http://schemas.microsoft.com/office/drawing/2014/main" id="{5D6C233A-80BE-D58B-E7E9-563BB8DC8E5C}"/>
              </a:ext>
            </a:extLst>
          </p:cNvPr>
          <p:cNvSpPr txBox="1"/>
          <p:nvPr/>
        </p:nvSpPr>
        <p:spPr>
          <a:xfrm>
            <a:off x="1929244" y="1787970"/>
            <a:ext cx="9557434" cy="309358"/>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One satisfactory solution in this case may be to carry out the following actions:</a:t>
            </a:r>
            <a:endParaRPr lang="en-US" sz="1733" spc="27" dirty="0">
              <a:solidFill>
                <a:schemeClr val="accent1"/>
              </a:solidFill>
              <a:latin typeface="Poppins Light" panose="00000400000000000000" pitchFamily="2" charset="0"/>
              <a:cs typeface="Poppins Light" panose="00000400000000000000" pitchFamily="2" charset="0"/>
            </a:endParaRPr>
          </a:p>
        </p:txBody>
      </p:sp>
      <p:sp>
        <p:nvSpPr>
          <p:cNvPr id="3" name="object 3">
            <a:extLst>
              <a:ext uri="{FF2B5EF4-FFF2-40B4-BE49-F238E27FC236}">
                <a16:creationId xmlns:a16="http://schemas.microsoft.com/office/drawing/2014/main" id="{5F8A133A-26CA-73F7-2908-758EE73A2E75}"/>
              </a:ext>
            </a:extLst>
          </p:cNvPr>
          <p:cNvSpPr txBox="1"/>
          <p:nvPr/>
        </p:nvSpPr>
        <p:spPr>
          <a:xfrm>
            <a:off x="1929244" y="2329476"/>
            <a:ext cx="9557434" cy="309358"/>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1. Perform </a:t>
            </a:r>
            <a:r>
              <a:rPr lang="en-US" sz="1733" spc="27" dirty="0">
                <a:solidFill>
                  <a:schemeClr val="accent1"/>
                </a:solidFill>
                <a:latin typeface="Poppins Light" panose="00000400000000000000" pitchFamily="2" charset="0"/>
                <a:cs typeface="Poppins Light" panose="00000400000000000000" pitchFamily="2" charset="0"/>
              </a:rPr>
              <a:t>type conversion </a:t>
            </a:r>
            <a:r>
              <a:rPr lang="en-US" sz="1733" spc="27" dirty="0">
                <a:solidFill>
                  <a:srgbClr val="595959"/>
                </a:solidFill>
                <a:latin typeface="Poppins Light" panose="00000400000000000000" pitchFamily="2" charset="0"/>
                <a:cs typeface="Poppins Light" panose="00000400000000000000" pitchFamily="2" charset="0"/>
              </a:rPr>
              <a:t>on the </a:t>
            </a:r>
            <a:r>
              <a:rPr lang="en-US" sz="1733" spc="27" dirty="0">
                <a:solidFill>
                  <a:schemeClr val="accent1"/>
                </a:solidFill>
                <a:latin typeface="Poppins Light" panose="00000400000000000000" pitchFamily="2" charset="0"/>
                <a:cs typeface="Poppins Light" panose="00000400000000000000" pitchFamily="2" charset="0"/>
              </a:rPr>
              <a:t>date</a:t>
            </a:r>
            <a:r>
              <a:rPr lang="en-US" sz="1733" spc="27" dirty="0">
                <a:solidFill>
                  <a:srgbClr val="595959"/>
                </a:solidFill>
                <a:latin typeface="Poppins Light" panose="00000400000000000000" pitchFamily="2" charset="0"/>
                <a:cs typeface="Poppins Light" panose="00000400000000000000" pitchFamily="2" charset="0"/>
              </a:rPr>
              <a:t> column:</a:t>
            </a:r>
            <a:endParaRPr lang="en-US" sz="1733" spc="27" dirty="0">
              <a:solidFill>
                <a:schemeClr val="accent1"/>
              </a:solidFill>
              <a:latin typeface="Poppins Light" panose="00000400000000000000" pitchFamily="2" charset="0"/>
              <a:cs typeface="Poppins Light" panose="00000400000000000000" pitchFamily="2" charset="0"/>
            </a:endParaRPr>
          </a:p>
        </p:txBody>
      </p:sp>
      <p:pic>
        <p:nvPicPr>
          <p:cNvPr id="7" name="Picture 6">
            <a:extLst>
              <a:ext uri="{FF2B5EF4-FFF2-40B4-BE49-F238E27FC236}">
                <a16:creationId xmlns:a16="http://schemas.microsoft.com/office/drawing/2014/main" id="{AC450375-D6AC-748F-3CA9-1C22FCEA6FE2}"/>
              </a:ext>
            </a:extLst>
          </p:cNvPr>
          <p:cNvPicPr>
            <a:picLocks noChangeAspect="1"/>
          </p:cNvPicPr>
          <p:nvPr/>
        </p:nvPicPr>
        <p:blipFill>
          <a:blip r:embed="rId2"/>
          <a:stretch>
            <a:fillRect/>
          </a:stretch>
        </p:blipFill>
        <p:spPr>
          <a:xfrm>
            <a:off x="2707542" y="2870982"/>
            <a:ext cx="6696075" cy="257175"/>
          </a:xfrm>
          <a:prstGeom prst="rect">
            <a:avLst/>
          </a:prstGeom>
        </p:spPr>
      </p:pic>
      <p:sp>
        <p:nvSpPr>
          <p:cNvPr id="8" name="object 3">
            <a:extLst>
              <a:ext uri="{FF2B5EF4-FFF2-40B4-BE49-F238E27FC236}">
                <a16:creationId xmlns:a16="http://schemas.microsoft.com/office/drawing/2014/main" id="{B5A01740-E73F-A277-C2CD-6D31D94383D1}"/>
              </a:ext>
            </a:extLst>
          </p:cNvPr>
          <p:cNvSpPr txBox="1"/>
          <p:nvPr/>
        </p:nvSpPr>
        <p:spPr>
          <a:xfrm>
            <a:off x="1929244" y="3360305"/>
            <a:ext cx="9557434" cy="309358"/>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2. Save the </a:t>
            </a:r>
            <a:r>
              <a:rPr lang="en-US" sz="1733" spc="27" dirty="0">
                <a:solidFill>
                  <a:schemeClr val="accent1"/>
                </a:solidFill>
                <a:latin typeface="Poppins Light" panose="00000400000000000000" pitchFamily="2" charset="0"/>
                <a:cs typeface="Poppins Light" panose="00000400000000000000" pitchFamily="2" charset="0"/>
              </a:rPr>
              <a:t>WESF</a:t>
            </a:r>
            <a:r>
              <a:rPr lang="en-US" sz="1733" spc="27" dirty="0">
                <a:solidFill>
                  <a:srgbClr val="595959"/>
                </a:solidFill>
                <a:latin typeface="Poppins Light" panose="00000400000000000000" pitchFamily="2" charset="0"/>
                <a:cs typeface="Poppins Light" panose="00000400000000000000" pitchFamily="2" charset="0"/>
              </a:rPr>
              <a:t> column as a </a:t>
            </a:r>
            <a:r>
              <a:rPr lang="en-US" sz="1733" spc="27" dirty="0">
                <a:solidFill>
                  <a:schemeClr val="accent1"/>
                </a:solidFill>
                <a:latin typeface="Poppins Light" panose="00000400000000000000" pitchFamily="2" charset="0"/>
                <a:cs typeface="Poppins Light" panose="00000400000000000000" pitchFamily="2" charset="0"/>
              </a:rPr>
              <a:t>series</a:t>
            </a:r>
            <a:r>
              <a:rPr lang="en-US" sz="1733" spc="27" dirty="0">
                <a:solidFill>
                  <a:srgbClr val="595959"/>
                </a:solidFill>
                <a:latin typeface="Poppins Light" panose="00000400000000000000" pitchFamily="2" charset="0"/>
                <a:cs typeface="Poppins Light" panose="00000400000000000000" pitchFamily="2" charset="0"/>
              </a:rPr>
              <a:t>:</a:t>
            </a:r>
            <a:endParaRPr lang="en-US" sz="1733" spc="27" dirty="0">
              <a:solidFill>
                <a:schemeClr val="accent1"/>
              </a:solidFill>
              <a:latin typeface="Poppins Light" panose="00000400000000000000" pitchFamily="2" charset="0"/>
              <a:cs typeface="Poppins Light" panose="00000400000000000000" pitchFamily="2" charset="0"/>
            </a:endParaRPr>
          </a:p>
        </p:txBody>
      </p:sp>
      <p:pic>
        <p:nvPicPr>
          <p:cNvPr id="10" name="Picture 9">
            <a:extLst>
              <a:ext uri="{FF2B5EF4-FFF2-40B4-BE49-F238E27FC236}">
                <a16:creationId xmlns:a16="http://schemas.microsoft.com/office/drawing/2014/main" id="{ACB808C7-E532-2A0A-4143-03AD04397056}"/>
              </a:ext>
            </a:extLst>
          </p:cNvPr>
          <p:cNvPicPr>
            <a:picLocks noChangeAspect="1"/>
          </p:cNvPicPr>
          <p:nvPr/>
        </p:nvPicPr>
        <p:blipFill>
          <a:blip r:embed="rId3"/>
          <a:stretch>
            <a:fillRect/>
          </a:stretch>
        </p:blipFill>
        <p:spPr>
          <a:xfrm>
            <a:off x="2707542" y="3901811"/>
            <a:ext cx="6686550" cy="514350"/>
          </a:xfrm>
          <a:prstGeom prst="rect">
            <a:avLst/>
          </a:prstGeom>
        </p:spPr>
      </p:pic>
      <p:sp>
        <p:nvSpPr>
          <p:cNvPr id="12" name="object 3">
            <a:extLst>
              <a:ext uri="{FF2B5EF4-FFF2-40B4-BE49-F238E27FC236}">
                <a16:creationId xmlns:a16="http://schemas.microsoft.com/office/drawing/2014/main" id="{7BC36250-2E4D-0815-7E0D-5EB9DF79B164}"/>
              </a:ext>
            </a:extLst>
          </p:cNvPr>
          <p:cNvSpPr txBox="1"/>
          <p:nvPr/>
        </p:nvSpPr>
        <p:spPr>
          <a:xfrm>
            <a:off x="1929244" y="4703648"/>
            <a:ext cx="9557434" cy="628869"/>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3. </a:t>
            </a:r>
            <a:r>
              <a:rPr lang="en-US" sz="1733" spc="27" dirty="0">
                <a:solidFill>
                  <a:schemeClr val="accent1"/>
                </a:solidFill>
                <a:latin typeface="Poppins Light" panose="00000400000000000000" pitchFamily="2" charset="0"/>
                <a:cs typeface="Poppins Light" panose="00000400000000000000" pitchFamily="2" charset="0"/>
              </a:rPr>
              <a:t>Sort</a:t>
            </a:r>
            <a:r>
              <a:rPr lang="en-US" sz="1733" spc="27" dirty="0">
                <a:solidFill>
                  <a:srgbClr val="595959"/>
                </a:solidFill>
                <a:latin typeface="Poppins Light" panose="00000400000000000000" pitchFamily="2" charset="0"/>
                <a:cs typeface="Poppins Light" panose="00000400000000000000" pitchFamily="2" charset="0"/>
              </a:rPr>
              <a:t> the </a:t>
            </a:r>
            <a:r>
              <a:rPr lang="en-US" sz="1733" spc="27" dirty="0" err="1">
                <a:solidFill>
                  <a:srgbClr val="595959"/>
                </a:solidFill>
                <a:latin typeface="Poppins Light" panose="00000400000000000000" pitchFamily="2" charset="0"/>
                <a:cs typeface="Poppins Light" panose="00000400000000000000" pitchFamily="2" charset="0"/>
              </a:rPr>
              <a:t>dataframe</a:t>
            </a:r>
            <a:r>
              <a:rPr lang="en-US" sz="1733" spc="27" dirty="0">
                <a:solidFill>
                  <a:srgbClr val="595959"/>
                </a:solidFill>
                <a:latin typeface="Poppins Light" panose="00000400000000000000" pitchFamily="2" charset="0"/>
                <a:cs typeface="Poppins Light" panose="00000400000000000000" pitchFamily="2" charset="0"/>
              </a:rPr>
              <a:t> by the </a:t>
            </a:r>
            <a:r>
              <a:rPr lang="en-US" sz="1733" spc="27" dirty="0">
                <a:solidFill>
                  <a:schemeClr val="accent1"/>
                </a:solidFill>
                <a:latin typeface="Poppins Light" panose="00000400000000000000" pitchFamily="2" charset="0"/>
                <a:cs typeface="Poppins Light" panose="00000400000000000000" pitchFamily="2" charset="0"/>
              </a:rPr>
              <a:t>station</a:t>
            </a:r>
            <a:r>
              <a:rPr lang="en-US" sz="1733" spc="27" dirty="0">
                <a:solidFill>
                  <a:srgbClr val="595959"/>
                </a:solidFill>
                <a:latin typeface="Poppins Light" panose="00000400000000000000" pitchFamily="2" charset="0"/>
                <a:cs typeface="Poppins Light" panose="00000400000000000000" pitchFamily="2" charset="0"/>
              </a:rPr>
              <a:t> column in </a:t>
            </a:r>
            <a:r>
              <a:rPr lang="en-US" sz="1733" spc="27" dirty="0">
                <a:solidFill>
                  <a:schemeClr val="accent1"/>
                </a:solidFill>
                <a:latin typeface="Poppins Light" panose="00000400000000000000" pitchFamily="2" charset="0"/>
                <a:cs typeface="Poppins Light" panose="00000400000000000000" pitchFamily="2" charset="0"/>
              </a:rPr>
              <a:t>descending</a:t>
            </a:r>
            <a:r>
              <a:rPr lang="en-US" sz="1733" spc="27" dirty="0">
                <a:solidFill>
                  <a:srgbClr val="595959"/>
                </a:solidFill>
                <a:latin typeface="Poppins Light" panose="00000400000000000000" pitchFamily="2" charset="0"/>
                <a:cs typeface="Poppins Light" panose="00000400000000000000" pitchFamily="2" charset="0"/>
              </a:rPr>
              <a:t> order to put the station with no ID (</a:t>
            </a:r>
            <a:r>
              <a:rPr lang="en-US" sz="1733" spc="27" dirty="0">
                <a:solidFill>
                  <a:schemeClr val="accent1"/>
                </a:solidFill>
                <a:latin typeface="Poppins Light" panose="00000400000000000000" pitchFamily="2" charset="0"/>
                <a:cs typeface="Poppins Light" panose="00000400000000000000" pitchFamily="2" charset="0"/>
              </a:rPr>
              <a:t>?</a:t>
            </a:r>
            <a:r>
              <a:rPr lang="en-US" sz="1733" spc="27" dirty="0">
                <a:solidFill>
                  <a:srgbClr val="595959"/>
                </a:solidFill>
                <a:latin typeface="Poppins Light" panose="00000400000000000000" pitchFamily="2" charset="0"/>
                <a:cs typeface="Poppins Light" panose="00000400000000000000" pitchFamily="2" charset="0"/>
              </a:rPr>
              <a:t>) last:</a:t>
            </a:r>
            <a:endParaRPr lang="en-US" sz="1733" spc="27" dirty="0">
              <a:solidFill>
                <a:schemeClr val="accent1"/>
              </a:solidFill>
              <a:latin typeface="Poppins Light" panose="00000400000000000000" pitchFamily="2" charset="0"/>
              <a:cs typeface="Poppins Light" panose="00000400000000000000" pitchFamily="2" charset="0"/>
            </a:endParaRPr>
          </a:p>
        </p:txBody>
      </p:sp>
      <p:pic>
        <p:nvPicPr>
          <p:cNvPr id="14" name="Picture 13">
            <a:extLst>
              <a:ext uri="{FF2B5EF4-FFF2-40B4-BE49-F238E27FC236}">
                <a16:creationId xmlns:a16="http://schemas.microsoft.com/office/drawing/2014/main" id="{76F0B078-C3F2-D99F-FD99-4B5768959250}"/>
              </a:ext>
            </a:extLst>
          </p:cNvPr>
          <p:cNvPicPr>
            <a:picLocks noChangeAspect="1"/>
          </p:cNvPicPr>
          <p:nvPr/>
        </p:nvPicPr>
        <p:blipFill>
          <a:blip r:embed="rId4"/>
          <a:stretch>
            <a:fillRect/>
          </a:stretch>
        </p:blipFill>
        <p:spPr>
          <a:xfrm>
            <a:off x="2707542" y="5450146"/>
            <a:ext cx="6724650" cy="771525"/>
          </a:xfrm>
          <a:prstGeom prst="rect">
            <a:avLst/>
          </a:prstGeom>
        </p:spPr>
      </p:pic>
    </p:spTree>
    <p:extLst>
      <p:ext uri="{BB962C8B-B14F-4D97-AF65-F5344CB8AC3E}">
        <p14:creationId xmlns:p14="http://schemas.microsoft.com/office/powerpoint/2010/main" val="364212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49</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Mitigating the Issues</a:t>
            </a:r>
          </a:p>
        </p:txBody>
      </p:sp>
      <p:sp>
        <p:nvSpPr>
          <p:cNvPr id="6" name="object 3">
            <a:extLst>
              <a:ext uri="{FF2B5EF4-FFF2-40B4-BE49-F238E27FC236}">
                <a16:creationId xmlns:a16="http://schemas.microsoft.com/office/drawing/2014/main" id="{5D6C233A-80BE-D58B-E7E9-563BB8DC8E5C}"/>
              </a:ext>
            </a:extLst>
          </p:cNvPr>
          <p:cNvSpPr txBox="1"/>
          <p:nvPr/>
        </p:nvSpPr>
        <p:spPr>
          <a:xfrm>
            <a:off x="1929244" y="1787970"/>
            <a:ext cx="9557434" cy="922731"/>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4. </a:t>
            </a:r>
            <a:r>
              <a:rPr lang="en-US" sz="1733" spc="27" dirty="0">
                <a:solidFill>
                  <a:schemeClr val="accent1"/>
                </a:solidFill>
                <a:latin typeface="Poppins Light" panose="00000400000000000000" pitchFamily="2" charset="0"/>
                <a:cs typeface="Poppins Light" panose="00000400000000000000" pitchFamily="2" charset="0"/>
              </a:rPr>
              <a:t>Remove</a:t>
            </a:r>
            <a:r>
              <a:rPr lang="en-US" sz="1733" spc="27" dirty="0">
                <a:solidFill>
                  <a:srgbClr val="595959"/>
                </a:solidFill>
                <a:latin typeface="Poppins Light" panose="00000400000000000000" pitchFamily="2" charset="0"/>
                <a:cs typeface="Poppins Light" panose="00000400000000000000" pitchFamily="2" charset="0"/>
              </a:rPr>
              <a:t> rows that are </a:t>
            </a:r>
            <a:r>
              <a:rPr lang="en-US" sz="1733" spc="27" dirty="0">
                <a:solidFill>
                  <a:schemeClr val="accent1"/>
                </a:solidFill>
                <a:latin typeface="Poppins Light" panose="00000400000000000000" pitchFamily="2" charset="0"/>
                <a:cs typeface="Poppins Light" panose="00000400000000000000" pitchFamily="2" charset="0"/>
              </a:rPr>
              <a:t>duplicated</a:t>
            </a:r>
            <a:r>
              <a:rPr lang="en-US" sz="1733" spc="27" dirty="0">
                <a:solidFill>
                  <a:srgbClr val="595959"/>
                </a:solidFill>
                <a:latin typeface="Poppins Light" panose="00000400000000000000" pitchFamily="2" charset="0"/>
                <a:cs typeface="Poppins Light" panose="00000400000000000000" pitchFamily="2" charset="0"/>
              </a:rPr>
              <a:t> based on the </a:t>
            </a:r>
            <a:r>
              <a:rPr lang="en-US" sz="1733" spc="27" dirty="0">
                <a:solidFill>
                  <a:schemeClr val="accent1"/>
                </a:solidFill>
                <a:latin typeface="Poppins Light" panose="00000400000000000000" pitchFamily="2" charset="0"/>
                <a:cs typeface="Poppins Light" panose="00000400000000000000" pitchFamily="2" charset="0"/>
              </a:rPr>
              <a:t>date</a:t>
            </a:r>
            <a:r>
              <a:rPr lang="en-US" sz="1733" spc="27" dirty="0">
                <a:solidFill>
                  <a:srgbClr val="595959"/>
                </a:solidFill>
                <a:latin typeface="Poppins Light" panose="00000400000000000000" pitchFamily="2" charset="0"/>
                <a:cs typeface="Poppins Light" panose="00000400000000000000" pitchFamily="2" charset="0"/>
              </a:rPr>
              <a:t>, keeping the first occurrences, which will be ones where the station column has an ID (if that station has measurements).</a:t>
            </a:r>
            <a:endParaRPr lang="en-US" sz="1733" spc="27" dirty="0">
              <a:solidFill>
                <a:schemeClr val="accent1"/>
              </a:solidFill>
              <a:latin typeface="Poppins Light" panose="00000400000000000000" pitchFamily="2" charset="0"/>
              <a:cs typeface="Poppins Light" panose="00000400000000000000" pitchFamily="2" charset="0"/>
            </a:endParaRPr>
          </a:p>
        </p:txBody>
      </p:sp>
      <p:sp>
        <p:nvSpPr>
          <p:cNvPr id="8" name="object 3">
            <a:extLst>
              <a:ext uri="{FF2B5EF4-FFF2-40B4-BE49-F238E27FC236}">
                <a16:creationId xmlns:a16="http://schemas.microsoft.com/office/drawing/2014/main" id="{B5A01740-E73F-A277-C2CD-6D31D94383D1}"/>
              </a:ext>
            </a:extLst>
          </p:cNvPr>
          <p:cNvSpPr txBox="1"/>
          <p:nvPr/>
        </p:nvSpPr>
        <p:spPr>
          <a:xfrm>
            <a:off x="1929244" y="3778596"/>
            <a:ext cx="9557434" cy="628869"/>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5. Drop the </a:t>
            </a:r>
            <a:r>
              <a:rPr lang="en-US" sz="1733" spc="27" dirty="0">
                <a:solidFill>
                  <a:schemeClr val="accent1"/>
                </a:solidFill>
                <a:latin typeface="Poppins Light" panose="00000400000000000000" pitchFamily="2" charset="0"/>
                <a:cs typeface="Poppins Light" panose="00000400000000000000" pitchFamily="2" charset="0"/>
              </a:rPr>
              <a:t>station</a:t>
            </a:r>
            <a:r>
              <a:rPr lang="en-US" sz="1733" spc="27" dirty="0">
                <a:solidFill>
                  <a:srgbClr val="595959"/>
                </a:solidFill>
                <a:latin typeface="Poppins Light" panose="00000400000000000000" pitchFamily="2" charset="0"/>
                <a:cs typeface="Poppins Light" panose="00000400000000000000" pitchFamily="2" charset="0"/>
              </a:rPr>
              <a:t> column and </a:t>
            </a:r>
            <a:r>
              <a:rPr lang="en-US" sz="1733" spc="27" dirty="0">
                <a:solidFill>
                  <a:schemeClr val="accent1"/>
                </a:solidFill>
                <a:latin typeface="Poppins Light" panose="00000400000000000000" pitchFamily="2" charset="0"/>
                <a:cs typeface="Poppins Light" panose="00000400000000000000" pitchFamily="2" charset="0"/>
              </a:rPr>
              <a:t>set the index to the date </a:t>
            </a:r>
            <a:r>
              <a:rPr lang="en-US" sz="1733" spc="27" dirty="0">
                <a:solidFill>
                  <a:srgbClr val="595959"/>
                </a:solidFill>
                <a:latin typeface="Poppins Light" panose="00000400000000000000" pitchFamily="2" charset="0"/>
                <a:cs typeface="Poppins Light" panose="00000400000000000000" pitchFamily="2" charset="0"/>
              </a:rPr>
              <a:t>column (so that it matches the </a:t>
            </a:r>
            <a:r>
              <a:rPr lang="en-US" sz="1733" spc="27" dirty="0">
                <a:solidFill>
                  <a:schemeClr val="accent1"/>
                </a:solidFill>
                <a:latin typeface="Poppins Light" panose="00000400000000000000" pitchFamily="2" charset="0"/>
                <a:cs typeface="Poppins Light" panose="00000400000000000000" pitchFamily="2" charset="0"/>
              </a:rPr>
              <a:t>WESF</a:t>
            </a:r>
            <a:r>
              <a:rPr lang="en-US" sz="1733" spc="27" dirty="0">
                <a:solidFill>
                  <a:srgbClr val="595959"/>
                </a:solidFill>
                <a:latin typeface="Poppins Light" panose="00000400000000000000" pitchFamily="2" charset="0"/>
                <a:cs typeface="Poppins Light" panose="00000400000000000000" pitchFamily="2" charset="0"/>
              </a:rPr>
              <a:t> data):</a:t>
            </a:r>
            <a:endParaRPr lang="en-US" sz="1733" spc="27" dirty="0">
              <a:solidFill>
                <a:schemeClr val="accent1"/>
              </a:solidFill>
              <a:latin typeface="Poppins Light" panose="00000400000000000000" pitchFamily="2" charset="0"/>
              <a:cs typeface="Poppins Light" panose="00000400000000000000" pitchFamily="2" charset="0"/>
            </a:endParaRPr>
          </a:p>
        </p:txBody>
      </p:sp>
      <p:pic>
        <p:nvPicPr>
          <p:cNvPr id="5" name="Picture 4">
            <a:extLst>
              <a:ext uri="{FF2B5EF4-FFF2-40B4-BE49-F238E27FC236}">
                <a16:creationId xmlns:a16="http://schemas.microsoft.com/office/drawing/2014/main" id="{9EC602F1-2A6A-AA1F-77FF-577C5D5EA3FE}"/>
              </a:ext>
            </a:extLst>
          </p:cNvPr>
          <p:cNvPicPr>
            <a:picLocks noChangeAspect="1"/>
          </p:cNvPicPr>
          <p:nvPr/>
        </p:nvPicPr>
        <p:blipFill>
          <a:blip r:embed="rId2"/>
          <a:stretch>
            <a:fillRect/>
          </a:stretch>
        </p:blipFill>
        <p:spPr>
          <a:xfrm>
            <a:off x="2688492" y="3077657"/>
            <a:ext cx="6715125" cy="304800"/>
          </a:xfrm>
          <a:prstGeom prst="rect">
            <a:avLst/>
          </a:prstGeom>
        </p:spPr>
      </p:pic>
      <p:pic>
        <p:nvPicPr>
          <p:cNvPr id="13" name="Picture 12">
            <a:extLst>
              <a:ext uri="{FF2B5EF4-FFF2-40B4-BE49-F238E27FC236}">
                <a16:creationId xmlns:a16="http://schemas.microsoft.com/office/drawing/2014/main" id="{4B413027-0EE3-65B6-D75F-E25FCA034AC2}"/>
              </a:ext>
            </a:extLst>
          </p:cNvPr>
          <p:cNvPicPr>
            <a:picLocks noChangeAspect="1"/>
          </p:cNvPicPr>
          <p:nvPr/>
        </p:nvPicPr>
        <p:blipFill>
          <a:blip r:embed="rId3"/>
          <a:stretch>
            <a:fillRect/>
          </a:stretch>
        </p:blipFill>
        <p:spPr>
          <a:xfrm>
            <a:off x="2743200" y="4797942"/>
            <a:ext cx="6705600" cy="533400"/>
          </a:xfrm>
          <a:prstGeom prst="rect">
            <a:avLst/>
          </a:prstGeom>
        </p:spPr>
      </p:pic>
    </p:spTree>
    <p:extLst>
      <p:ext uri="{BB962C8B-B14F-4D97-AF65-F5344CB8AC3E}">
        <p14:creationId xmlns:p14="http://schemas.microsoft.com/office/powerpoint/2010/main" val="13347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Reordering, Reindexing, &amp; Sorting Data</a:t>
            </a: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5</a:t>
            </a:fld>
            <a:endParaRPr lang="en-US"/>
          </a:p>
        </p:txBody>
      </p:sp>
      <p:pic>
        <p:nvPicPr>
          <p:cNvPr id="6" name="Picture 5">
            <a:extLst>
              <a:ext uri="{FF2B5EF4-FFF2-40B4-BE49-F238E27FC236}">
                <a16:creationId xmlns:a16="http://schemas.microsoft.com/office/drawing/2014/main" id="{515EE5FC-3466-B9C0-D01D-78C0E0058706}"/>
              </a:ext>
            </a:extLst>
          </p:cNvPr>
          <p:cNvPicPr>
            <a:picLocks noChangeAspect="1"/>
          </p:cNvPicPr>
          <p:nvPr/>
        </p:nvPicPr>
        <p:blipFill>
          <a:blip r:embed="rId2"/>
          <a:stretch>
            <a:fillRect/>
          </a:stretch>
        </p:blipFill>
        <p:spPr>
          <a:xfrm>
            <a:off x="2909887" y="2424112"/>
            <a:ext cx="6372225" cy="2009775"/>
          </a:xfrm>
          <a:prstGeom prst="rect">
            <a:avLst/>
          </a:prstGeom>
        </p:spPr>
      </p:pic>
    </p:spTree>
    <p:extLst>
      <p:ext uri="{BB962C8B-B14F-4D97-AF65-F5344CB8AC3E}">
        <p14:creationId xmlns:p14="http://schemas.microsoft.com/office/powerpoint/2010/main" val="4052023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50</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Mitigating the Issues</a:t>
            </a:r>
          </a:p>
        </p:txBody>
      </p:sp>
      <p:sp>
        <p:nvSpPr>
          <p:cNvPr id="6" name="object 3">
            <a:extLst>
              <a:ext uri="{FF2B5EF4-FFF2-40B4-BE49-F238E27FC236}">
                <a16:creationId xmlns:a16="http://schemas.microsoft.com/office/drawing/2014/main" id="{5D6C233A-80BE-D58B-E7E9-563BB8DC8E5C}"/>
              </a:ext>
            </a:extLst>
          </p:cNvPr>
          <p:cNvSpPr txBox="1"/>
          <p:nvPr/>
        </p:nvSpPr>
        <p:spPr>
          <a:xfrm>
            <a:off x="1929244" y="1787970"/>
            <a:ext cx="9557434" cy="616045"/>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6. Update the </a:t>
            </a:r>
            <a:r>
              <a:rPr lang="en-US" sz="1733" spc="27" dirty="0">
                <a:solidFill>
                  <a:schemeClr val="accent1"/>
                </a:solidFill>
                <a:latin typeface="Poppins Light" panose="00000400000000000000" pitchFamily="2" charset="0"/>
                <a:cs typeface="Poppins Light" panose="00000400000000000000" pitchFamily="2" charset="0"/>
              </a:rPr>
              <a:t>WESF</a:t>
            </a:r>
            <a:r>
              <a:rPr lang="en-US" sz="1733" spc="27" dirty="0">
                <a:solidFill>
                  <a:srgbClr val="595959"/>
                </a:solidFill>
                <a:latin typeface="Poppins Light" panose="00000400000000000000" pitchFamily="2" charset="0"/>
                <a:cs typeface="Poppins Light" panose="00000400000000000000" pitchFamily="2" charset="0"/>
              </a:rPr>
              <a:t> column using the </a:t>
            </a:r>
            <a:r>
              <a:rPr lang="en-US" sz="1733" spc="27" dirty="0" err="1">
                <a:solidFill>
                  <a:schemeClr val="accent1"/>
                </a:solidFill>
                <a:latin typeface="Poppins Light" panose="00000400000000000000" pitchFamily="2" charset="0"/>
                <a:cs typeface="Poppins Light" panose="00000400000000000000" pitchFamily="2" charset="0"/>
              </a:rPr>
              <a:t>combine_first</a:t>
            </a:r>
            <a:r>
              <a:rPr lang="en-US" sz="1733" spc="27" dirty="0">
                <a:solidFill>
                  <a:schemeClr val="accent1"/>
                </a:solidFill>
                <a:latin typeface="Poppins Light" panose="00000400000000000000" pitchFamily="2" charset="0"/>
                <a:cs typeface="Poppins Light" panose="00000400000000000000" pitchFamily="2" charset="0"/>
              </a:rPr>
              <a:t>()</a:t>
            </a:r>
            <a:r>
              <a:rPr lang="en-US" sz="1733" spc="27" dirty="0">
                <a:solidFill>
                  <a:srgbClr val="595959"/>
                </a:solidFill>
                <a:latin typeface="Poppins Light" panose="00000400000000000000" pitchFamily="2" charset="0"/>
                <a:cs typeface="Poppins Light" panose="00000400000000000000" pitchFamily="2" charset="0"/>
              </a:rPr>
              <a:t> method to coalesce (just as in SQL for those coming from a SQL background) the values to the first </a:t>
            </a:r>
            <a:r>
              <a:rPr lang="en-US" sz="1733" spc="27" dirty="0">
                <a:solidFill>
                  <a:schemeClr val="accent1"/>
                </a:solidFill>
                <a:latin typeface="Poppins Light" panose="00000400000000000000" pitchFamily="2" charset="0"/>
                <a:cs typeface="Poppins Light" panose="00000400000000000000" pitchFamily="2" charset="0"/>
              </a:rPr>
              <a:t>non-null </a:t>
            </a:r>
            <a:r>
              <a:rPr lang="en-US" sz="1733" spc="27" dirty="0">
                <a:solidFill>
                  <a:srgbClr val="595959"/>
                </a:solidFill>
                <a:latin typeface="Poppins Light" panose="00000400000000000000" pitchFamily="2" charset="0"/>
                <a:cs typeface="Poppins Light" panose="00000400000000000000" pitchFamily="2" charset="0"/>
              </a:rPr>
              <a:t>entry;</a:t>
            </a:r>
            <a:endParaRPr lang="en-US" sz="1733" spc="27" dirty="0">
              <a:solidFill>
                <a:schemeClr val="accent1"/>
              </a:solidFill>
              <a:latin typeface="Poppins Light" panose="00000400000000000000" pitchFamily="2" charset="0"/>
              <a:cs typeface="Poppins Light" panose="00000400000000000000" pitchFamily="2" charset="0"/>
            </a:endParaRPr>
          </a:p>
        </p:txBody>
      </p:sp>
      <p:sp>
        <p:nvSpPr>
          <p:cNvPr id="8" name="object 3">
            <a:extLst>
              <a:ext uri="{FF2B5EF4-FFF2-40B4-BE49-F238E27FC236}">
                <a16:creationId xmlns:a16="http://schemas.microsoft.com/office/drawing/2014/main" id="{B5A01740-E73F-A277-C2CD-6D31D94383D1}"/>
              </a:ext>
            </a:extLst>
          </p:cNvPr>
          <p:cNvSpPr txBox="1"/>
          <p:nvPr/>
        </p:nvSpPr>
        <p:spPr>
          <a:xfrm>
            <a:off x="1929244" y="3778596"/>
            <a:ext cx="9557434" cy="1868439"/>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This means that if we had data from both stations, we would first take the value provided by the station with an ID, and if (and only if) that station was null would we take the value from the station without an ID (?).</a:t>
            </a:r>
          </a:p>
          <a:p>
            <a:pPr marL="16086" marR="6773">
              <a:lnSpc>
                <a:spcPct val="114999"/>
              </a:lnSpc>
              <a:spcBef>
                <a:spcPts val="133"/>
              </a:spcBef>
              <a:tabLst>
                <a:tab pos="453802" algn="l"/>
                <a:tab pos="454649" algn="l"/>
              </a:tabLst>
            </a:pPr>
            <a:endParaRPr lang="en-US" sz="1733" spc="27" dirty="0">
              <a:solidFill>
                <a:srgbClr val="595959"/>
              </a:solidFill>
              <a:latin typeface="Poppins Light" panose="00000400000000000000" pitchFamily="2" charset="0"/>
              <a:cs typeface="Poppins Light" panose="00000400000000000000" pitchFamily="2" charset="0"/>
            </a:endParaRP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Since both </a:t>
            </a:r>
            <a:r>
              <a:rPr lang="en-US" sz="1733" spc="27" dirty="0" err="1">
                <a:solidFill>
                  <a:schemeClr val="accent1"/>
                </a:solidFill>
                <a:latin typeface="Poppins Light" panose="00000400000000000000" pitchFamily="2" charset="0"/>
                <a:cs typeface="Poppins Light" panose="00000400000000000000" pitchFamily="2" charset="0"/>
              </a:rPr>
              <a:t>df_deduped</a:t>
            </a:r>
            <a:r>
              <a:rPr lang="en-US" sz="1733" spc="27" dirty="0">
                <a:solidFill>
                  <a:schemeClr val="accent1"/>
                </a:solidFill>
                <a:latin typeface="Poppins Light" panose="00000400000000000000" pitchFamily="2" charset="0"/>
                <a:cs typeface="Poppins Light" panose="00000400000000000000" pitchFamily="2" charset="0"/>
              </a:rPr>
              <a:t> </a:t>
            </a:r>
            <a:r>
              <a:rPr lang="en-US" sz="1733" spc="27" dirty="0">
                <a:solidFill>
                  <a:srgbClr val="595959"/>
                </a:solidFill>
                <a:latin typeface="Poppins Light" panose="00000400000000000000" pitchFamily="2" charset="0"/>
                <a:cs typeface="Poppins Light" panose="00000400000000000000" pitchFamily="2" charset="0"/>
              </a:rPr>
              <a:t>and </a:t>
            </a:r>
            <a:r>
              <a:rPr lang="en-US" sz="1733" spc="27" dirty="0" err="1">
                <a:solidFill>
                  <a:schemeClr val="accent1"/>
                </a:solidFill>
                <a:latin typeface="Poppins Light" panose="00000400000000000000" pitchFamily="2" charset="0"/>
                <a:cs typeface="Poppins Light" panose="00000400000000000000" pitchFamily="2" charset="0"/>
              </a:rPr>
              <a:t>station_qm_wesf</a:t>
            </a:r>
            <a:r>
              <a:rPr lang="en-US" sz="1733" spc="27" dirty="0">
                <a:solidFill>
                  <a:schemeClr val="accent1"/>
                </a:solidFill>
                <a:latin typeface="Poppins Light" panose="00000400000000000000" pitchFamily="2" charset="0"/>
                <a:cs typeface="Poppins Light" panose="00000400000000000000" pitchFamily="2" charset="0"/>
              </a:rPr>
              <a:t> </a:t>
            </a:r>
            <a:r>
              <a:rPr lang="en-US" sz="1733" spc="27" dirty="0">
                <a:solidFill>
                  <a:srgbClr val="595959"/>
                </a:solidFill>
                <a:latin typeface="Poppins Light" panose="00000400000000000000" pitchFamily="2" charset="0"/>
                <a:cs typeface="Poppins Light" panose="00000400000000000000" pitchFamily="2" charset="0"/>
              </a:rPr>
              <a:t>are using the </a:t>
            </a:r>
            <a:r>
              <a:rPr lang="en-US" sz="1733" spc="27" dirty="0">
                <a:solidFill>
                  <a:schemeClr val="accent1"/>
                </a:solidFill>
                <a:latin typeface="Poppins Light" panose="00000400000000000000" pitchFamily="2" charset="0"/>
                <a:cs typeface="Poppins Light" panose="00000400000000000000" pitchFamily="2" charset="0"/>
              </a:rPr>
              <a:t>date</a:t>
            </a:r>
            <a:r>
              <a:rPr lang="en-US" sz="1733" spc="27" dirty="0">
                <a:solidFill>
                  <a:srgbClr val="595959"/>
                </a:solidFill>
                <a:latin typeface="Poppins Light" panose="00000400000000000000" pitchFamily="2" charset="0"/>
                <a:cs typeface="Poppins Light" panose="00000400000000000000" pitchFamily="2" charset="0"/>
              </a:rPr>
              <a:t> as the </a:t>
            </a:r>
            <a:r>
              <a:rPr lang="en-US" sz="1733" spc="27" dirty="0">
                <a:solidFill>
                  <a:schemeClr val="accent1"/>
                </a:solidFill>
                <a:latin typeface="Poppins Light" panose="00000400000000000000" pitchFamily="2" charset="0"/>
                <a:cs typeface="Poppins Light" panose="00000400000000000000" pitchFamily="2" charset="0"/>
              </a:rPr>
              <a:t>index</a:t>
            </a:r>
            <a:r>
              <a:rPr lang="en-US" sz="1733" spc="27" dirty="0">
                <a:solidFill>
                  <a:srgbClr val="595959"/>
                </a:solidFill>
                <a:latin typeface="Poppins Light" panose="00000400000000000000" pitchFamily="2" charset="0"/>
                <a:cs typeface="Poppins Light" panose="00000400000000000000" pitchFamily="2" charset="0"/>
              </a:rPr>
              <a:t>, the values are properly matched to the appropriate date.</a:t>
            </a:r>
          </a:p>
        </p:txBody>
      </p:sp>
      <p:pic>
        <p:nvPicPr>
          <p:cNvPr id="4" name="Picture 3">
            <a:extLst>
              <a:ext uri="{FF2B5EF4-FFF2-40B4-BE49-F238E27FC236}">
                <a16:creationId xmlns:a16="http://schemas.microsoft.com/office/drawing/2014/main" id="{8426D27D-8787-AFFB-5E0A-6C97ACF37427}"/>
              </a:ext>
            </a:extLst>
          </p:cNvPr>
          <p:cNvPicPr>
            <a:picLocks noChangeAspect="1"/>
          </p:cNvPicPr>
          <p:nvPr/>
        </p:nvPicPr>
        <p:blipFill>
          <a:blip r:embed="rId2"/>
          <a:stretch>
            <a:fillRect/>
          </a:stretch>
        </p:blipFill>
        <p:spPr>
          <a:xfrm>
            <a:off x="2724150" y="2657475"/>
            <a:ext cx="6743700" cy="771525"/>
          </a:xfrm>
          <a:prstGeom prst="rect">
            <a:avLst/>
          </a:prstGeom>
        </p:spPr>
      </p:pic>
    </p:spTree>
    <p:extLst>
      <p:ext uri="{BB962C8B-B14F-4D97-AF65-F5344CB8AC3E}">
        <p14:creationId xmlns:p14="http://schemas.microsoft.com/office/powerpoint/2010/main" val="37480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51</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Mitigating the Issues</a:t>
            </a:r>
          </a:p>
        </p:txBody>
      </p:sp>
      <p:sp>
        <p:nvSpPr>
          <p:cNvPr id="6" name="object 3">
            <a:extLst>
              <a:ext uri="{FF2B5EF4-FFF2-40B4-BE49-F238E27FC236}">
                <a16:creationId xmlns:a16="http://schemas.microsoft.com/office/drawing/2014/main" id="{5D6C233A-80BE-D58B-E7E9-563BB8DC8E5C}"/>
              </a:ext>
            </a:extLst>
          </p:cNvPr>
          <p:cNvSpPr txBox="1"/>
          <p:nvPr/>
        </p:nvSpPr>
        <p:spPr>
          <a:xfrm>
            <a:off x="1929244" y="1787970"/>
            <a:ext cx="9557434" cy="309358"/>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Let's take a look at the result using the aforementioned implementation:</a:t>
            </a:r>
            <a:endParaRPr lang="en-US" sz="1733" spc="27" dirty="0">
              <a:solidFill>
                <a:schemeClr val="accent1"/>
              </a:solidFill>
              <a:latin typeface="Poppins Light" panose="00000400000000000000" pitchFamily="2" charset="0"/>
              <a:cs typeface="Poppins Light" panose="00000400000000000000" pitchFamily="2" charset="0"/>
            </a:endParaRPr>
          </a:p>
        </p:txBody>
      </p:sp>
      <p:pic>
        <p:nvPicPr>
          <p:cNvPr id="5" name="Picture 4">
            <a:extLst>
              <a:ext uri="{FF2B5EF4-FFF2-40B4-BE49-F238E27FC236}">
                <a16:creationId xmlns:a16="http://schemas.microsoft.com/office/drawing/2014/main" id="{EFC391BB-C2C2-2A26-FE1E-0D27D034B73C}"/>
              </a:ext>
            </a:extLst>
          </p:cNvPr>
          <p:cNvPicPr>
            <a:picLocks noChangeAspect="1"/>
          </p:cNvPicPr>
          <p:nvPr/>
        </p:nvPicPr>
        <p:blipFill>
          <a:blip r:embed="rId2"/>
          <a:stretch>
            <a:fillRect/>
          </a:stretch>
        </p:blipFill>
        <p:spPr>
          <a:xfrm>
            <a:off x="2500312" y="2464492"/>
            <a:ext cx="7191375" cy="742950"/>
          </a:xfrm>
          <a:prstGeom prst="rect">
            <a:avLst/>
          </a:prstGeom>
        </p:spPr>
      </p:pic>
      <p:pic>
        <p:nvPicPr>
          <p:cNvPr id="9" name="Picture 8">
            <a:extLst>
              <a:ext uri="{FF2B5EF4-FFF2-40B4-BE49-F238E27FC236}">
                <a16:creationId xmlns:a16="http://schemas.microsoft.com/office/drawing/2014/main" id="{C05F8F1E-E61E-91EC-1531-20BB9984D4ED}"/>
              </a:ext>
            </a:extLst>
          </p:cNvPr>
          <p:cNvPicPr>
            <a:picLocks noChangeAspect="1"/>
          </p:cNvPicPr>
          <p:nvPr/>
        </p:nvPicPr>
        <p:blipFill>
          <a:blip r:embed="rId3"/>
          <a:stretch>
            <a:fillRect/>
          </a:stretch>
        </p:blipFill>
        <p:spPr>
          <a:xfrm>
            <a:off x="2500312" y="3571920"/>
            <a:ext cx="7083380" cy="2645923"/>
          </a:xfrm>
          <a:prstGeom prst="rect">
            <a:avLst/>
          </a:prstGeom>
        </p:spPr>
      </p:pic>
    </p:spTree>
    <p:extLst>
      <p:ext uri="{BB962C8B-B14F-4D97-AF65-F5344CB8AC3E}">
        <p14:creationId xmlns:p14="http://schemas.microsoft.com/office/powerpoint/2010/main" val="174690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52</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Mitigating the Issues</a:t>
            </a:r>
          </a:p>
        </p:txBody>
      </p:sp>
      <p:sp>
        <p:nvSpPr>
          <p:cNvPr id="6" name="object 3">
            <a:extLst>
              <a:ext uri="{FF2B5EF4-FFF2-40B4-BE49-F238E27FC236}">
                <a16:creationId xmlns:a16="http://schemas.microsoft.com/office/drawing/2014/main" id="{5D6C233A-80BE-D58B-E7E9-563BB8DC8E5C}"/>
              </a:ext>
            </a:extLst>
          </p:cNvPr>
          <p:cNvSpPr txBox="1"/>
          <p:nvPr/>
        </p:nvSpPr>
        <p:spPr>
          <a:xfrm>
            <a:off x="1929244" y="1787970"/>
            <a:ext cx="9557434" cy="616045"/>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Now, let's deal with the </a:t>
            </a:r>
            <a:r>
              <a:rPr lang="en-US" sz="1733" spc="27" dirty="0">
                <a:solidFill>
                  <a:schemeClr val="accent1"/>
                </a:solidFill>
                <a:latin typeface="Poppins Light" panose="00000400000000000000" pitchFamily="2" charset="0"/>
                <a:cs typeface="Poppins Light" panose="00000400000000000000" pitchFamily="2" charset="0"/>
              </a:rPr>
              <a:t>null</a:t>
            </a:r>
            <a:r>
              <a:rPr lang="en-US" sz="1733" spc="27" dirty="0">
                <a:solidFill>
                  <a:srgbClr val="595959"/>
                </a:solidFill>
                <a:latin typeface="Poppins Light" panose="00000400000000000000" pitchFamily="2" charset="0"/>
                <a:cs typeface="Poppins Light" panose="00000400000000000000" pitchFamily="2" charset="0"/>
              </a:rPr>
              <a:t> data. We can choose to </a:t>
            </a:r>
            <a:r>
              <a:rPr lang="en-US" sz="1733" spc="27" dirty="0">
                <a:solidFill>
                  <a:schemeClr val="accent1"/>
                </a:solidFill>
                <a:latin typeface="Poppins Light" panose="00000400000000000000" pitchFamily="2" charset="0"/>
                <a:cs typeface="Poppins Light" panose="00000400000000000000" pitchFamily="2" charset="0"/>
              </a:rPr>
              <a:t>drop</a:t>
            </a:r>
            <a:r>
              <a:rPr lang="en-US" sz="1733" spc="27" dirty="0">
                <a:solidFill>
                  <a:srgbClr val="595959"/>
                </a:solidFill>
                <a:latin typeface="Poppins Light" panose="00000400000000000000" pitchFamily="2" charset="0"/>
                <a:cs typeface="Poppins Light" panose="00000400000000000000" pitchFamily="2" charset="0"/>
              </a:rPr>
              <a:t> it, </a:t>
            </a:r>
            <a:r>
              <a:rPr lang="en-US" sz="1733" spc="27" dirty="0">
                <a:solidFill>
                  <a:schemeClr val="accent1"/>
                </a:solidFill>
                <a:latin typeface="Poppins Light" panose="00000400000000000000" pitchFamily="2" charset="0"/>
                <a:cs typeface="Poppins Light" panose="00000400000000000000" pitchFamily="2" charset="0"/>
              </a:rPr>
              <a:t>replace</a:t>
            </a:r>
            <a:r>
              <a:rPr lang="en-US" sz="1733" spc="27" dirty="0">
                <a:solidFill>
                  <a:srgbClr val="595959"/>
                </a:solidFill>
                <a:latin typeface="Poppins Light" panose="00000400000000000000" pitchFamily="2" charset="0"/>
                <a:cs typeface="Poppins Light" panose="00000400000000000000" pitchFamily="2" charset="0"/>
              </a:rPr>
              <a:t> it with some arbitrary value, or impute it using surrounding data.</a:t>
            </a:r>
            <a:endParaRPr lang="en-US" sz="1733" spc="27" dirty="0">
              <a:solidFill>
                <a:schemeClr val="accent1"/>
              </a:solidFill>
              <a:latin typeface="Poppins Light" panose="00000400000000000000" pitchFamily="2" charset="0"/>
              <a:cs typeface="Poppins Light" panose="00000400000000000000" pitchFamily="2" charset="0"/>
            </a:endParaRPr>
          </a:p>
        </p:txBody>
      </p:sp>
      <p:sp>
        <p:nvSpPr>
          <p:cNvPr id="3" name="object 3">
            <a:extLst>
              <a:ext uri="{FF2B5EF4-FFF2-40B4-BE49-F238E27FC236}">
                <a16:creationId xmlns:a16="http://schemas.microsoft.com/office/drawing/2014/main" id="{7B9AEB8A-A2FB-F777-1704-1101126AAD05}"/>
              </a:ext>
            </a:extLst>
          </p:cNvPr>
          <p:cNvSpPr txBox="1"/>
          <p:nvPr/>
        </p:nvSpPr>
        <p:spPr>
          <a:xfrm>
            <a:off x="1929244" y="2611578"/>
            <a:ext cx="9557434" cy="922731"/>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To drop all the rows with any null data (this doesn't have to be true for all the columns of the row, so be careful), we use the </a:t>
            </a:r>
            <a:r>
              <a:rPr lang="en-US" sz="1733" spc="27" dirty="0" err="1">
                <a:solidFill>
                  <a:schemeClr val="accent1"/>
                </a:solidFill>
                <a:latin typeface="Poppins Light" panose="00000400000000000000" pitchFamily="2" charset="0"/>
                <a:cs typeface="Poppins Light" panose="00000400000000000000" pitchFamily="2" charset="0"/>
              </a:rPr>
              <a:t>dropna</a:t>
            </a:r>
            <a:r>
              <a:rPr lang="en-US" sz="1733" spc="27" dirty="0">
                <a:solidFill>
                  <a:schemeClr val="accent1"/>
                </a:solidFill>
                <a:latin typeface="Poppins Light" panose="00000400000000000000" pitchFamily="2" charset="0"/>
                <a:cs typeface="Poppins Light" panose="00000400000000000000" pitchFamily="2" charset="0"/>
              </a:rPr>
              <a:t>() </a:t>
            </a:r>
            <a:r>
              <a:rPr lang="en-US" sz="1733" spc="27" dirty="0">
                <a:solidFill>
                  <a:srgbClr val="595959"/>
                </a:solidFill>
                <a:latin typeface="Poppins Light" panose="00000400000000000000" pitchFamily="2" charset="0"/>
                <a:cs typeface="Poppins Light" panose="00000400000000000000" pitchFamily="2" charset="0"/>
              </a:rPr>
              <a:t>method; in our case, this leaves us with just </a:t>
            </a:r>
            <a:r>
              <a:rPr lang="en-US" sz="1733" spc="27" dirty="0">
                <a:solidFill>
                  <a:schemeClr val="accent1"/>
                </a:solidFill>
                <a:latin typeface="Poppins Light" panose="00000400000000000000" pitchFamily="2" charset="0"/>
                <a:cs typeface="Poppins Light" panose="00000400000000000000" pitchFamily="2" charset="0"/>
              </a:rPr>
              <a:t>4 rows</a:t>
            </a:r>
            <a:r>
              <a:rPr lang="en-US" sz="1733" spc="27" dirty="0">
                <a:solidFill>
                  <a:srgbClr val="595959"/>
                </a:solidFill>
                <a:latin typeface="Poppins Light" panose="00000400000000000000" pitchFamily="2" charset="0"/>
                <a:cs typeface="Poppins Light" panose="00000400000000000000" pitchFamily="2" charset="0"/>
              </a:rPr>
              <a:t>:</a:t>
            </a:r>
            <a:endParaRPr lang="en-US" sz="1733" spc="27" dirty="0">
              <a:solidFill>
                <a:schemeClr val="accent1"/>
              </a:solidFill>
              <a:latin typeface="Poppins Light" panose="00000400000000000000" pitchFamily="2" charset="0"/>
              <a:cs typeface="Poppins Light" panose="00000400000000000000" pitchFamily="2" charset="0"/>
            </a:endParaRPr>
          </a:p>
        </p:txBody>
      </p:sp>
      <p:pic>
        <p:nvPicPr>
          <p:cNvPr id="7" name="Picture 6">
            <a:extLst>
              <a:ext uri="{FF2B5EF4-FFF2-40B4-BE49-F238E27FC236}">
                <a16:creationId xmlns:a16="http://schemas.microsoft.com/office/drawing/2014/main" id="{D87EFE63-16CD-EBCD-1445-0D06D3E136F2}"/>
              </a:ext>
            </a:extLst>
          </p:cNvPr>
          <p:cNvPicPr>
            <a:picLocks noChangeAspect="1"/>
          </p:cNvPicPr>
          <p:nvPr/>
        </p:nvPicPr>
        <p:blipFill>
          <a:blip r:embed="rId2"/>
          <a:stretch>
            <a:fillRect/>
          </a:stretch>
        </p:blipFill>
        <p:spPr>
          <a:xfrm>
            <a:off x="2500312" y="3744329"/>
            <a:ext cx="7191375" cy="466725"/>
          </a:xfrm>
          <a:prstGeom prst="rect">
            <a:avLst/>
          </a:prstGeom>
        </p:spPr>
      </p:pic>
      <p:sp>
        <p:nvSpPr>
          <p:cNvPr id="8" name="object 3">
            <a:extLst>
              <a:ext uri="{FF2B5EF4-FFF2-40B4-BE49-F238E27FC236}">
                <a16:creationId xmlns:a16="http://schemas.microsoft.com/office/drawing/2014/main" id="{6EBA4C36-F4FA-8BDD-6293-20E073047AF8}"/>
              </a:ext>
            </a:extLst>
          </p:cNvPr>
          <p:cNvSpPr txBox="1"/>
          <p:nvPr/>
        </p:nvSpPr>
        <p:spPr>
          <a:xfrm>
            <a:off x="1929244" y="4421074"/>
            <a:ext cx="9557434" cy="616045"/>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We can change the default behavior to only drop a row if all the columns are null with the how argument, except this doesn't get rid of anything:</a:t>
            </a:r>
            <a:endParaRPr lang="en-US" sz="1733" spc="27" dirty="0">
              <a:solidFill>
                <a:schemeClr val="accent1"/>
              </a:solidFill>
              <a:latin typeface="Poppins Light" panose="00000400000000000000" pitchFamily="2" charset="0"/>
              <a:cs typeface="Poppins Light" panose="00000400000000000000" pitchFamily="2" charset="0"/>
            </a:endParaRPr>
          </a:p>
        </p:txBody>
      </p:sp>
      <p:pic>
        <p:nvPicPr>
          <p:cNvPr id="12" name="Picture 11">
            <a:extLst>
              <a:ext uri="{FF2B5EF4-FFF2-40B4-BE49-F238E27FC236}">
                <a16:creationId xmlns:a16="http://schemas.microsoft.com/office/drawing/2014/main" id="{5B79D726-0EF2-F2F3-F9C1-E6D308B68E9D}"/>
              </a:ext>
            </a:extLst>
          </p:cNvPr>
          <p:cNvPicPr>
            <a:picLocks noChangeAspect="1"/>
          </p:cNvPicPr>
          <p:nvPr/>
        </p:nvPicPr>
        <p:blipFill>
          <a:blip r:embed="rId3"/>
          <a:stretch>
            <a:fillRect/>
          </a:stretch>
        </p:blipFill>
        <p:spPr>
          <a:xfrm>
            <a:off x="2500312" y="5342859"/>
            <a:ext cx="7229475" cy="581025"/>
          </a:xfrm>
          <a:prstGeom prst="rect">
            <a:avLst/>
          </a:prstGeom>
        </p:spPr>
      </p:pic>
    </p:spTree>
    <p:extLst>
      <p:ext uri="{BB962C8B-B14F-4D97-AF65-F5344CB8AC3E}">
        <p14:creationId xmlns:p14="http://schemas.microsoft.com/office/powerpoint/2010/main" val="53998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53</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Mitigating the Issues</a:t>
            </a:r>
          </a:p>
        </p:txBody>
      </p:sp>
      <p:sp>
        <p:nvSpPr>
          <p:cNvPr id="6" name="object 3">
            <a:extLst>
              <a:ext uri="{FF2B5EF4-FFF2-40B4-BE49-F238E27FC236}">
                <a16:creationId xmlns:a16="http://schemas.microsoft.com/office/drawing/2014/main" id="{5D6C233A-80BE-D58B-E7E9-563BB8DC8E5C}"/>
              </a:ext>
            </a:extLst>
          </p:cNvPr>
          <p:cNvSpPr txBox="1"/>
          <p:nvPr/>
        </p:nvSpPr>
        <p:spPr>
          <a:xfrm>
            <a:off x="1929244" y="1787970"/>
            <a:ext cx="9557434" cy="628869"/>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We can also use a subset of columns to determine what to drop. Say we wanted to look at snow data:</a:t>
            </a:r>
            <a:endParaRPr lang="en-US" sz="1733" spc="27" dirty="0">
              <a:solidFill>
                <a:schemeClr val="accent1"/>
              </a:solidFill>
              <a:latin typeface="Poppins Light" panose="00000400000000000000" pitchFamily="2" charset="0"/>
              <a:cs typeface="Poppins Light" panose="00000400000000000000" pitchFamily="2" charset="0"/>
            </a:endParaRPr>
          </a:p>
        </p:txBody>
      </p:sp>
      <p:sp>
        <p:nvSpPr>
          <p:cNvPr id="3" name="object 3">
            <a:extLst>
              <a:ext uri="{FF2B5EF4-FFF2-40B4-BE49-F238E27FC236}">
                <a16:creationId xmlns:a16="http://schemas.microsoft.com/office/drawing/2014/main" id="{7B9AEB8A-A2FB-F777-1704-1101126AAD05}"/>
              </a:ext>
            </a:extLst>
          </p:cNvPr>
          <p:cNvSpPr txBox="1"/>
          <p:nvPr/>
        </p:nvSpPr>
        <p:spPr>
          <a:xfrm>
            <a:off x="1929244" y="3689917"/>
            <a:ext cx="9557434" cy="1229418"/>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Note that this operation can also be performed along the columns, and that we can provide a </a:t>
            </a:r>
            <a:r>
              <a:rPr lang="en-US" sz="1733" spc="27" dirty="0">
                <a:solidFill>
                  <a:schemeClr val="accent1"/>
                </a:solidFill>
                <a:latin typeface="Poppins Light" panose="00000400000000000000" pitchFamily="2" charset="0"/>
                <a:cs typeface="Poppins Light" panose="00000400000000000000" pitchFamily="2" charset="0"/>
              </a:rPr>
              <a:t>threshold</a:t>
            </a:r>
            <a:r>
              <a:rPr lang="en-US" sz="1733" spc="27" dirty="0">
                <a:solidFill>
                  <a:srgbClr val="595959"/>
                </a:solidFill>
                <a:latin typeface="Poppins Light" panose="00000400000000000000" pitchFamily="2" charset="0"/>
                <a:cs typeface="Poppins Light" panose="00000400000000000000" pitchFamily="2" charset="0"/>
              </a:rPr>
              <a:t> for the number of null values that must be observed to drop the data with the </a:t>
            </a:r>
            <a:r>
              <a:rPr lang="en-US" sz="1733" spc="27" dirty="0">
                <a:solidFill>
                  <a:schemeClr val="accent1"/>
                </a:solidFill>
                <a:latin typeface="Poppins Light" panose="00000400000000000000" pitchFamily="2" charset="0"/>
                <a:cs typeface="Poppins Light" panose="00000400000000000000" pitchFamily="2" charset="0"/>
              </a:rPr>
              <a:t>thresh</a:t>
            </a:r>
            <a:r>
              <a:rPr lang="en-US" sz="1733" spc="27" dirty="0">
                <a:solidFill>
                  <a:srgbClr val="595959"/>
                </a:solidFill>
                <a:latin typeface="Poppins Light" panose="00000400000000000000" pitchFamily="2" charset="0"/>
                <a:cs typeface="Poppins Light" panose="00000400000000000000" pitchFamily="2" charset="0"/>
              </a:rPr>
              <a:t> argument. For example, if we say that at least </a:t>
            </a:r>
            <a:r>
              <a:rPr lang="en-US" sz="1733" spc="27" dirty="0">
                <a:solidFill>
                  <a:schemeClr val="accent1"/>
                </a:solidFill>
                <a:latin typeface="Poppins Light" panose="00000400000000000000" pitchFamily="2" charset="0"/>
                <a:cs typeface="Poppins Light" panose="00000400000000000000" pitchFamily="2" charset="0"/>
              </a:rPr>
              <a:t>75%</a:t>
            </a:r>
            <a:r>
              <a:rPr lang="en-US" sz="1733" spc="27" dirty="0">
                <a:solidFill>
                  <a:srgbClr val="595959"/>
                </a:solidFill>
                <a:latin typeface="Poppins Light" panose="00000400000000000000" pitchFamily="2" charset="0"/>
                <a:cs typeface="Poppins Light" panose="00000400000000000000" pitchFamily="2" charset="0"/>
              </a:rPr>
              <a:t> of the rows must be null to drop the </a:t>
            </a:r>
            <a:r>
              <a:rPr lang="en-US" sz="1733" spc="27" dirty="0">
                <a:solidFill>
                  <a:schemeClr val="accent1"/>
                </a:solidFill>
                <a:latin typeface="Poppins Light" panose="00000400000000000000" pitchFamily="2" charset="0"/>
                <a:cs typeface="Poppins Light" panose="00000400000000000000" pitchFamily="2" charset="0"/>
              </a:rPr>
              <a:t>column</a:t>
            </a:r>
            <a:r>
              <a:rPr lang="en-US" sz="1733" spc="27" dirty="0">
                <a:solidFill>
                  <a:srgbClr val="595959"/>
                </a:solidFill>
                <a:latin typeface="Poppins Light" panose="00000400000000000000" pitchFamily="2" charset="0"/>
                <a:cs typeface="Poppins Light" panose="00000400000000000000" pitchFamily="2" charset="0"/>
              </a:rPr>
              <a:t>, we will drop the </a:t>
            </a:r>
            <a:r>
              <a:rPr lang="en-US" sz="1733" spc="27" dirty="0">
                <a:solidFill>
                  <a:schemeClr val="accent1"/>
                </a:solidFill>
                <a:latin typeface="Poppins Light" panose="00000400000000000000" pitchFamily="2" charset="0"/>
                <a:cs typeface="Poppins Light" panose="00000400000000000000" pitchFamily="2" charset="0"/>
              </a:rPr>
              <a:t>WESF</a:t>
            </a:r>
            <a:r>
              <a:rPr lang="en-US" sz="1733" spc="27" dirty="0">
                <a:solidFill>
                  <a:srgbClr val="595959"/>
                </a:solidFill>
                <a:latin typeface="Poppins Light" panose="00000400000000000000" pitchFamily="2" charset="0"/>
                <a:cs typeface="Poppins Light" panose="00000400000000000000" pitchFamily="2" charset="0"/>
              </a:rPr>
              <a:t> column:</a:t>
            </a:r>
            <a:endParaRPr lang="en-US" sz="1733" spc="27" dirty="0">
              <a:solidFill>
                <a:schemeClr val="accent1"/>
              </a:solidFill>
              <a:latin typeface="Poppins Light" panose="00000400000000000000" pitchFamily="2" charset="0"/>
              <a:cs typeface="Poppins Light" panose="00000400000000000000" pitchFamily="2" charset="0"/>
            </a:endParaRPr>
          </a:p>
        </p:txBody>
      </p:sp>
      <p:pic>
        <p:nvPicPr>
          <p:cNvPr id="5" name="Picture 4">
            <a:extLst>
              <a:ext uri="{FF2B5EF4-FFF2-40B4-BE49-F238E27FC236}">
                <a16:creationId xmlns:a16="http://schemas.microsoft.com/office/drawing/2014/main" id="{3D838B98-E373-D7EA-DF0E-CFC86E58B655}"/>
              </a:ext>
            </a:extLst>
          </p:cNvPr>
          <p:cNvPicPr>
            <a:picLocks noChangeAspect="1"/>
          </p:cNvPicPr>
          <p:nvPr/>
        </p:nvPicPr>
        <p:blipFill>
          <a:blip r:embed="rId2"/>
          <a:stretch>
            <a:fillRect/>
          </a:stretch>
        </p:blipFill>
        <p:spPr>
          <a:xfrm>
            <a:off x="2403440" y="2539755"/>
            <a:ext cx="7229475" cy="990600"/>
          </a:xfrm>
          <a:prstGeom prst="rect">
            <a:avLst/>
          </a:prstGeom>
        </p:spPr>
      </p:pic>
      <p:pic>
        <p:nvPicPr>
          <p:cNvPr id="10" name="Picture 9">
            <a:extLst>
              <a:ext uri="{FF2B5EF4-FFF2-40B4-BE49-F238E27FC236}">
                <a16:creationId xmlns:a16="http://schemas.microsoft.com/office/drawing/2014/main" id="{83742DED-114C-1C2C-3C03-AA0F65A6EA22}"/>
              </a:ext>
            </a:extLst>
          </p:cNvPr>
          <p:cNvPicPr>
            <a:picLocks noChangeAspect="1"/>
          </p:cNvPicPr>
          <p:nvPr/>
        </p:nvPicPr>
        <p:blipFill>
          <a:blip r:embed="rId3"/>
          <a:stretch>
            <a:fillRect/>
          </a:stretch>
        </p:blipFill>
        <p:spPr>
          <a:xfrm>
            <a:off x="2393915" y="5078897"/>
            <a:ext cx="7239000" cy="1666875"/>
          </a:xfrm>
          <a:prstGeom prst="rect">
            <a:avLst/>
          </a:prstGeom>
        </p:spPr>
      </p:pic>
    </p:spTree>
    <p:extLst>
      <p:ext uri="{BB962C8B-B14F-4D97-AF65-F5344CB8AC3E}">
        <p14:creationId xmlns:p14="http://schemas.microsoft.com/office/powerpoint/2010/main" val="13280377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54</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Mitigating the Issues</a:t>
            </a:r>
          </a:p>
        </p:txBody>
      </p:sp>
      <p:sp>
        <p:nvSpPr>
          <p:cNvPr id="6" name="object 3">
            <a:extLst>
              <a:ext uri="{FF2B5EF4-FFF2-40B4-BE49-F238E27FC236}">
                <a16:creationId xmlns:a16="http://schemas.microsoft.com/office/drawing/2014/main" id="{5D6C233A-80BE-D58B-E7E9-563BB8DC8E5C}"/>
              </a:ext>
            </a:extLst>
          </p:cNvPr>
          <p:cNvSpPr txBox="1"/>
          <p:nvPr/>
        </p:nvSpPr>
        <p:spPr>
          <a:xfrm>
            <a:off x="1929244" y="1787970"/>
            <a:ext cx="9557434" cy="616045"/>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Since we have a lot of null values, we will likely be more interested in keeping these values, and perhaps finding a better way to represent them.</a:t>
            </a:r>
            <a:endParaRPr lang="en-US" sz="1733" spc="27" dirty="0">
              <a:solidFill>
                <a:schemeClr val="accent1"/>
              </a:solidFill>
              <a:latin typeface="Poppins Light" panose="00000400000000000000" pitchFamily="2" charset="0"/>
              <a:cs typeface="Poppins Light" panose="00000400000000000000" pitchFamily="2" charset="0"/>
            </a:endParaRPr>
          </a:p>
        </p:txBody>
      </p:sp>
      <p:sp>
        <p:nvSpPr>
          <p:cNvPr id="4" name="object 3">
            <a:extLst>
              <a:ext uri="{FF2B5EF4-FFF2-40B4-BE49-F238E27FC236}">
                <a16:creationId xmlns:a16="http://schemas.microsoft.com/office/drawing/2014/main" id="{D972E450-E356-9AA1-8C40-181E9806780D}"/>
              </a:ext>
            </a:extLst>
          </p:cNvPr>
          <p:cNvSpPr txBox="1"/>
          <p:nvPr/>
        </p:nvSpPr>
        <p:spPr>
          <a:xfrm>
            <a:off x="1929244" y="2767222"/>
            <a:ext cx="9557434" cy="628869"/>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To </a:t>
            </a:r>
            <a:r>
              <a:rPr lang="en-US" sz="1733" spc="27" dirty="0">
                <a:solidFill>
                  <a:schemeClr val="accent1"/>
                </a:solidFill>
                <a:latin typeface="Poppins Light" panose="00000400000000000000" pitchFamily="2" charset="0"/>
                <a:cs typeface="Poppins Light" panose="00000400000000000000" pitchFamily="2" charset="0"/>
              </a:rPr>
              <a:t>fill</a:t>
            </a:r>
            <a:r>
              <a:rPr lang="en-US" sz="1733" spc="27" dirty="0">
                <a:solidFill>
                  <a:srgbClr val="595959"/>
                </a:solidFill>
                <a:latin typeface="Poppins Light" panose="00000400000000000000" pitchFamily="2" charset="0"/>
                <a:cs typeface="Poppins Light" panose="00000400000000000000" pitchFamily="2" charset="0"/>
              </a:rPr>
              <a:t> in null values with other data, we use the </a:t>
            </a:r>
            <a:r>
              <a:rPr lang="en-US" sz="1733" spc="27" dirty="0" err="1">
                <a:solidFill>
                  <a:schemeClr val="accent1"/>
                </a:solidFill>
                <a:latin typeface="Poppins Light" panose="00000400000000000000" pitchFamily="2" charset="0"/>
                <a:cs typeface="Poppins Light" panose="00000400000000000000" pitchFamily="2" charset="0"/>
              </a:rPr>
              <a:t>fillna</a:t>
            </a:r>
            <a:r>
              <a:rPr lang="en-US" sz="1733" spc="27" dirty="0">
                <a:solidFill>
                  <a:schemeClr val="accent1"/>
                </a:solidFill>
                <a:latin typeface="Poppins Light" panose="00000400000000000000" pitchFamily="2" charset="0"/>
                <a:cs typeface="Poppins Light" panose="00000400000000000000" pitchFamily="2" charset="0"/>
              </a:rPr>
              <a:t>() </a:t>
            </a:r>
            <a:r>
              <a:rPr lang="en-US" sz="1733" spc="27" dirty="0">
                <a:solidFill>
                  <a:srgbClr val="595959"/>
                </a:solidFill>
                <a:latin typeface="Poppins Light" panose="00000400000000000000" pitchFamily="2" charset="0"/>
                <a:cs typeface="Poppins Light" panose="00000400000000000000" pitchFamily="2" charset="0"/>
              </a:rPr>
              <a:t>method, which gives us the option of specifying a </a:t>
            </a:r>
            <a:r>
              <a:rPr lang="en-US" sz="1733" spc="27" dirty="0">
                <a:solidFill>
                  <a:schemeClr val="accent1"/>
                </a:solidFill>
                <a:latin typeface="Poppins Light" panose="00000400000000000000" pitchFamily="2" charset="0"/>
                <a:cs typeface="Poppins Light" panose="00000400000000000000" pitchFamily="2" charset="0"/>
              </a:rPr>
              <a:t>value</a:t>
            </a:r>
            <a:r>
              <a:rPr lang="en-US" sz="1733" spc="27" dirty="0">
                <a:solidFill>
                  <a:srgbClr val="595959"/>
                </a:solidFill>
                <a:latin typeface="Poppins Light" panose="00000400000000000000" pitchFamily="2" charset="0"/>
                <a:cs typeface="Poppins Light" panose="00000400000000000000" pitchFamily="2" charset="0"/>
              </a:rPr>
              <a:t> or a </a:t>
            </a:r>
            <a:r>
              <a:rPr lang="en-US" sz="1733" spc="27" dirty="0">
                <a:solidFill>
                  <a:schemeClr val="accent1"/>
                </a:solidFill>
                <a:latin typeface="Poppins Light" panose="00000400000000000000" pitchFamily="2" charset="0"/>
                <a:cs typeface="Poppins Light" panose="00000400000000000000" pitchFamily="2" charset="0"/>
              </a:rPr>
              <a:t>strategy</a:t>
            </a:r>
            <a:r>
              <a:rPr lang="en-US" sz="1733" spc="27" dirty="0">
                <a:solidFill>
                  <a:srgbClr val="595959"/>
                </a:solidFill>
                <a:latin typeface="Poppins Light" panose="00000400000000000000" pitchFamily="2" charset="0"/>
                <a:cs typeface="Poppins Light" panose="00000400000000000000" pitchFamily="2" charset="0"/>
              </a:rPr>
              <a:t> for how to perform the filling.</a:t>
            </a:r>
            <a:endParaRPr lang="en-US" sz="1733" spc="27" dirty="0">
              <a:solidFill>
                <a:schemeClr val="accent1"/>
              </a:solidFill>
              <a:latin typeface="Poppins Light" panose="00000400000000000000" pitchFamily="2" charset="0"/>
              <a:cs typeface="Poppins Light" panose="00000400000000000000" pitchFamily="2" charset="0"/>
            </a:endParaRPr>
          </a:p>
        </p:txBody>
      </p:sp>
      <p:sp>
        <p:nvSpPr>
          <p:cNvPr id="7" name="object 3">
            <a:extLst>
              <a:ext uri="{FF2B5EF4-FFF2-40B4-BE49-F238E27FC236}">
                <a16:creationId xmlns:a16="http://schemas.microsoft.com/office/drawing/2014/main" id="{3C7D14B9-CB36-DDC3-67EE-1CBE5AAFEC9E}"/>
              </a:ext>
            </a:extLst>
          </p:cNvPr>
          <p:cNvSpPr txBox="1"/>
          <p:nvPr/>
        </p:nvSpPr>
        <p:spPr>
          <a:xfrm>
            <a:off x="1929244" y="3710881"/>
            <a:ext cx="9557434" cy="922731"/>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The </a:t>
            </a:r>
            <a:r>
              <a:rPr lang="en-US" sz="1733" spc="27" dirty="0">
                <a:solidFill>
                  <a:schemeClr val="accent1"/>
                </a:solidFill>
                <a:latin typeface="Poppins Light" panose="00000400000000000000" pitchFamily="2" charset="0"/>
                <a:cs typeface="Poppins Light" panose="00000400000000000000" pitchFamily="2" charset="0"/>
              </a:rPr>
              <a:t>WESF</a:t>
            </a:r>
            <a:r>
              <a:rPr lang="en-US" sz="1733" spc="27" dirty="0">
                <a:solidFill>
                  <a:srgbClr val="595959"/>
                </a:solidFill>
                <a:latin typeface="Poppins Light" panose="00000400000000000000" pitchFamily="2" charset="0"/>
                <a:cs typeface="Poppins Light" panose="00000400000000000000" pitchFamily="2" charset="0"/>
              </a:rPr>
              <a:t> column contains mostly null values, it is a measurement in milliliters that takes on the value of </a:t>
            </a:r>
            <a:r>
              <a:rPr lang="en-US" sz="1733" spc="27" dirty="0" err="1">
                <a:solidFill>
                  <a:schemeClr val="accent1"/>
                </a:solidFill>
                <a:latin typeface="Poppins Light" panose="00000400000000000000" pitchFamily="2" charset="0"/>
                <a:cs typeface="Poppins Light" panose="00000400000000000000" pitchFamily="2" charset="0"/>
              </a:rPr>
              <a:t>NaN</a:t>
            </a:r>
            <a:r>
              <a:rPr lang="en-US" sz="1733" spc="27" dirty="0">
                <a:solidFill>
                  <a:srgbClr val="595959"/>
                </a:solidFill>
                <a:latin typeface="Poppins Light" panose="00000400000000000000" pitchFamily="2" charset="0"/>
                <a:cs typeface="Poppins Light" panose="00000400000000000000" pitchFamily="2" charset="0"/>
              </a:rPr>
              <a:t> when there is </a:t>
            </a:r>
            <a:r>
              <a:rPr lang="en-US" sz="1733" spc="27" dirty="0">
                <a:solidFill>
                  <a:schemeClr val="accent1"/>
                </a:solidFill>
                <a:latin typeface="Poppins Light" panose="00000400000000000000" pitchFamily="2" charset="0"/>
                <a:cs typeface="Poppins Light" panose="00000400000000000000" pitchFamily="2" charset="0"/>
              </a:rPr>
              <a:t>no water </a:t>
            </a:r>
            <a:r>
              <a:rPr lang="en-US" sz="1733" spc="27" dirty="0">
                <a:solidFill>
                  <a:srgbClr val="595959"/>
                </a:solidFill>
                <a:latin typeface="Poppins Light" panose="00000400000000000000" pitchFamily="2" charset="0"/>
                <a:cs typeface="Poppins Light" panose="00000400000000000000" pitchFamily="2" charset="0"/>
              </a:rPr>
              <a:t>equivalent of snowfall, we can fill in the nulls with </a:t>
            </a:r>
            <a:r>
              <a:rPr lang="en-US" sz="1733" spc="27" dirty="0">
                <a:solidFill>
                  <a:schemeClr val="accent1"/>
                </a:solidFill>
                <a:latin typeface="Poppins Light" panose="00000400000000000000" pitchFamily="2" charset="0"/>
                <a:cs typeface="Poppins Light" panose="00000400000000000000" pitchFamily="2" charset="0"/>
              </a:rPr>
              <a:t>zeros</a:t>
            </a:r>
            <a:r>
              <a:rPr lang="en-US" sz="1733" spc="27" dirty="0">
                <a:solidFill>
                  <a:srgbClr val="595959"/>
                </a:solidFill>
                <a:latin typeface="Poppins Light" panose="00000400000000000000" pitchFamily="2" charset="0"/>
                <a:cs typeface="Poppins Light" panose="00000400000000000000" pitchFamily="2" charset="0"/>
              </a:rPr>
              <a:t>.</a:t>
            </a:r>
            <a:endParaRPr lang="en-US" sz="1733" spc="27" dirty="0">
              <a:solidFill>
                <a:schemeClr val="accent1"/>
              </a:solidFill>
              <a:latin typeface="Poppins Light" panose="00000400000000000000" pitchFamily="2" charset="0"/>
              <a:cs typeface="Poppins Light" panose="00000400000000000000" pitchFamily="2" charset="0"/>
            </a:endParaRPr>
          </a:p>
        </p:txBody>
      </p:sp>
      <p:pic>
        <p:nvPicPr>
          <p:cNvPr id="9" name="Picture 8">
            <a:extLst>
              <a:ext uri="{FF2B5EF4-FFF2-40B4-BE49-F238E27FC236}">
                <a16:creationId xmlns:a16="http://schemas.microsoft.com/office/drawing/2014/main" id="{69FCB657-E497-E3BA-A2F1-F15FEEE25B69}"/>
              </a:ext>
            </a:extLst>
          </p:cNvPr>
          <p:cNvPicPr>
            <a:picLocks noChangeAspect="1"/>
          </p:cNvPicPr>
          <p:nvPr/>
        </p:nvPicPr>
        <p:blipFill>
          <a:blip r:embed="rId2"/>
          <a:stretch>
            <a:fillRect/>
          </a:stretch>
        </p:blipFill>
        <p:spPr>
          <a:xfrm>
            <a:off x="2476500" y="5034944"/>
            <a:ext cx="7239000" cy="552450"/>
          </a:xfrm>
          <a:prstGeom prst="rect">
            <a:avLst/>
          </a:prstGeom>
        </p:spPr>
      </p:pic>
    </p:spTree>
    <p:extLst>
      <p:ext uri="{BB962C8B-B14F-4D97-AF65-F5344CB8AC3E}">
        <p14:creationId xmlns:p14="http://schemas.microsoft.com/office/powerpoint/2010/main" val="2345018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55</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Mitigating the Issues</a:t>
            </a:r>
          </a:p>
        </p:txBody>
      </p:sp>
      <p:sp>
        <p:nvSpPr>
          <p:cNvPr id="6" name="object 3">
            <a:extLst>
              <a:ext uri="{FF2B5EF4-FFF2-40B4-BE49-F238E27FC236}">
                <a16:creationId xmlns:a16="http://schemas.microsoft.com/office/drawing/2014/main" id="{5D6C233A-80BE-D58B-E7E9-563BB8DC8E5C}"/>
              </a:ext>
            </a:extLst>
          </p:cNvPr>
          <p:cNvSpPr txBox="1"/>
          <p:nvPr/>
        </p:nvSpPr>
        <p:spPr>
          <a:xfrm>
            <a:off x="1929244" y="1787970"/>
            <a:ext cx="9557434" cy="309358"/>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The </a:t>
            </a:r>
            <a:r>
              <a:rPr lang="en-US" sz="1733" spc="27" dirty="0">
                <a:solidFill>
                  <a:schemeClr val="accent1"/>
                </a:solidFill>
                <a:latin typeface="Poppins Light" panose="00000400000000000000" pitchFamily="2" charset="0"/>
                <a:cs typeface="Poppins Light" panose="00000400000000000000" pitchFamily="2" charset="0"/>
              </a:rPr>
              <a:t>WESF</a:t>
            </a:r>
            <a:r>
              <a:rPr lang="en-US" sz="1733" spc="27" dirty="0">
                <a:solidFill>
                  <a:srgbClr val="595959"/>
                </a:solidFill>
                <a:latin typeface="Poppins Light" panose="00000400000000000000" pitchFamily="2" charset="0"/>
                <a:cs typeface="Poppins Light" panose="00000400000000000000" pitchFamily="2" charset="0"/>
              </a:rPr>
              <a:t> column no longer contains </a:t>
            </a:r>
            <a:r>
              <a:rPr lang="en-US" sz="1733" spc="27" dirty="0" err="1">
                <a:solidFill>
                  <a:srgbClr val="595959"/>
                </a:solidFill>
                <a:latin typeface="Poppins Light" panose="00000400000000000000" pitchFamily="2" charset="0"/>
                <a:cs typeface="Poppins Light" panose="00000400000000000000" pitchFamily="2" charset="0"/>
              </a:rPr>
              <a:t>NaN</a:t>
            </a:r>
            <a:r>
              <a:rPr lang="en-US" sz="1733" spc="27" dirty="0">
                <a:solidFill>
                  <a:srgbClr val="595959"/>
                </a:solidFill>
                <a:latin typeface="Poppins Light" panose="00000400000000000000" pitchFamily="2" charset="0"/>
                <a:cs typeface="Poppins Light" panose="00000400000000000000" pitchFamily="2" charset="0"/>
              </a:rPr>
              <a:t> values:</a:t>
            </a:r>
            <a:endParaRPr lang="en-US" sz="1733" spc="27" dirty="0">
              <a:solidFill>
                <a:schemeClr val="accent1"/>
              </a:solidFill>
              <a:latin typeface="Poppins Light" panose="00000400000000000000" pitchFamily="2" charset="0"/>
              <a:cs typeface="Poppins Light" panose="00000400000000000000" pitchFamily="2" charset="0"/>
            </a:endParaRPr>
          </a:p>
        </p:txBody>
      </p:sp>
      <p:pic>
        <p:nvPicPr>
          <p:cNvPr id="5" name="Picture 4">
            <a:extLst>
              <a:ext uri="{FF2B5EF4-FFF2-40B4-BE49-F238E27FC236}">
                <a16:creationId xmlns:a16="http://schemas.microsoft.com/office/drawing/2014/main" id="{87BB8B87-E197-6800-A8AF-9C800CD9ED03}"/>
              </a:ext>
            </a:extLst>
          </p:cNvPr>
          <p:cNvPicPr>
            <a:picLocks noChangeAspect="1"/>
          </p:cNvPicPr>
          <p:nvPr/>
        </p:nvPicPr>
        <p:blipFill>
          <a:blip r:embed="rId2"/>
          <a:stretch>
            <a:fillRect/>
          </a:stretch>
        </p:blipFill>
        <p:spPr>
          <a:xfrm>
            <a:off x="2554310" y="2566480"/>
            <a:ext cx="7083380" cy="2619983"/>
          </a:xfrm>
          <a:prstGeom prst="rect">
            <a:avLst/>
          </a:prstGeom>
        </p:spPr>
      </p:pic>
    </p:spTree>
    <p:extLst>
      <p:ext uri="{BB962C8B-B14F-4D97-AF65-F5344CB8AC3E}">
        <p14:creationId xmlns:p14="http://schemas.microsoft.com/office/powerpoint/2010/main" val="5590090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56</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Mitigating the Issues</a:t>
            </a:r>
          </a:p>
        </p:txBody>
      </p:sp>
      <p:sp>
        <p:nvSpPr>
          <p:cNvPr id="6" name="object 3">
            <a:extLst>
              <a:ext uri="{FF2B5EF4-FFF2-40B4-BE49-F238E27FC236}">
                <a16:creationId xmlns:a16="http://schemas.microsoft.com/office/drawing/2014/main" id="{5D6C233A-80BE-D58B-E7E9-563BB8DC8E5C}"/>
              </a:ext>
            </a:extLst>
          </p:cNvPr>
          <p:cNvSpPr txBox="1"/>
          <p:nvPr/>
        </p:nvSpPr>
        <p:spPr>
          <a:xfrm>
            <a:off x="1929244" y="1787970"/>
            <a:ext cx="9557434" cy="922731"/>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At this point, we have done everything we can without distorting the data. We know that we are missing dates, but if we reindex, we don't know how to fill in the resulting </a:t>
            </a:r>
            <a:r>
              <a:rPr lang="en-US" sz="1733" spc="27" dirty="0" err="1">
                <a:solidFill>
                  <a:srgbClr val="595959"/>
                </a:solidFill>
                <a:latin typeface="Poppins Light" panose="00000400000000000000" pitchFamily="2" charset="0"/>
                <a:cs typeface="Poppins Light" panose="00000400000000000000" pitchFamily="2" charset="0"/>
              </a:rPr>
              <a:t>NaN</a:t>
            </a:r>
            <a:r>
              <a:rPr lang="en-US" sz="1733" spc="27" dirty="0">
                <a:solidFill>
                  <a:srgbClr val="595959"/>
                </a:solidFill>
                <a:latin typeface="Poppins Light" panose="00000400000000000000" pitchFamily="2" charset="0"/>
                <a:cs typeface="Poppins Light" panose="00000400000000000000" pitchFamily="2" charset="0"/>
              </a:rPr>
              <a:t> values.</a:t>
            </a:r>
            <a:endParaRPr lang="en-US" sz="1733" spc="27" dirty="0">
              <a:solidFill>
                <a:schemeClr val="accent1"/>
              </a:solidFill>
              <a:latin typeface="Poppins Light" panose="00000400000000000000" pitchFamily="2" charset="0"/>
              <a:cs typeface="Poppins Light" panose="00000400000000000000" pitchFamily="2" charset="0"/>
            </a:endParaRPr>
          </a:p>
        </p:txBody>
      </p:sp>
      <p:sp>
        <p:nvSpPr>
          <p:cNvPr id="3" name="object 3">
            <a:extLst>
              <a:ext uri="{FF2B5EF4-FFF2-40B4-BE49-F238E27FC236}">
                <a16:creationId xmlns:a16="http://schemas.microsoft.com/office/drawing/2014/main" id="{0DA7EA2A-27F7-E362-FF4F-49501BA762F3}"/>
              </a:ext>
            </a:extLst>
          </p:cNvPr>
          <p:cNvSpPr txBox="1"/>
          <p:nvPr/>
        </p:nvSpPr>
        <p:spPr>
          <a:xfrm>
            <a:off x="1929244" y="3149429"/>
            <a:ext cx="9557434" cy="628869"/>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With the weather data, we can't assume that because it snowed one day that it will snow the next, or that the temperature will be the same.</a:t>
            </a:r>
            <a:endParaRPr lang="en-US" sz="1733" spc="27" dirty="0">
              <a:solidFill>
                <a:schemeClr val="accent1"/>
              </a:solidFill>
              <a:latin typeface="Poppins Light" panose="00000400000000000000" pitchFamily="2" charset="0"/>
              <a:cs typeface="Poppins Light" panose="00000400000000000000" pitchFamily="2" charset="0"/>
            </a:endParaRPr>
          </a:p>
        </p:txBody>
      </p:sp>
      <p:sp>
        <p:nvSpPr>
          <p:cNvPr id="4" name="object 3">
            <a:extLst>
              <a:ext uri="{FF2B5EF4-FFF2-40B4-BE49-F238E27FC236}">
                <a16:creationId xmlns:a16="http://schemas.microsoft.com/office/drawing/2014/main" id="{959CE59F-7807-FCFD-DFCC-FEBA7F00146B}"/>
              </a:ext>
            </a:extLst>
          </p:cNvPr>
          <p:cNvSpPr txBox="1"/>
          <p:nvPr/>
        </p:nvSpPr>
        <p:spPr>
          <a:xfrm>
            <a:off x="1929244" y="4362143"/>
            <a:ext cx="9557434" cy="922731"/>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For this reason, note that the following examples are just for illustrative purposes only—just because we can do something doesn't mean we should. The right solution will most likely depend on the domain and the problem we are looking to solve.</a:t>
            </a:r>
            <a:endParaRPr lang="en-US" sz="1733" spc="27" dirty="0">
              <a:solidFill>
                <a:schemeClr val="accent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9728279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57</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Mitigating the Issues</a:t>
            </a:r>
          </a:p>
        </p:txBody>
      </p:sp>
      <p:sp>
        <p:nvSpPr>
          <p:cNvPr id="6" name="object 3">
            <a:extLst>
              <a:ext uri="{FF2B5EF4-FFF2-40B4-BE49-F238E27FC236}">
                <a16:creationId xmlns:a16="http://schemas.microsoft.com/office/drawing/2014/main" id="{5D6C233A-80BE-D58B-E7E9-563BB8DC8E5C}"/>
              </a:ext>
            </a:extLst>
          </p:cNvPr>
          <p:cNvSpPr txBox="1"/>
          <p:nvPr/>
        </p:nvSpPr>
        <p:spPr>
          <a:xfrm>
            <a:off x="1929244" y="1787970"/>
            <a:ext cx="9557434" cy="935555"/>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We know that when TMAX is the temperature of the Sun, it must be because there was no measured value, so let's replace it with </a:t>
            </a:r>
            <a:r>
              <a:rPr lang="en-US" sz="1733" spc="27" dirty="0" err="1">
                <a:solidFill>
                  <a:srgbClr val="595959"/>
                </a:solidFill>
                <a:latin typeface="Poppins Light" panose="00000400000000000000" pitchFamily="2" charset="0"/>
                <a:cs typeface="Poppins Light" panose="00000400000000000000" pitchFamily="2" charset="0"/>
              </a:rPr>
              <a:t>NaN</a:t>
            </a:r>
            <a:r>
              <a:rPr lang="en-US" sz="1733" spc="27" dirty="0">
                <a:solidFill>
                  <a:srgbClr val="595959"/>
                </a:solidFill>
                <a:latin typeface="Poppins Light" panose="00000400000000000000" pitchFamily="2" charset="0"/>
                <a:cs typeface="Poppins Light" panose="00000400000000000000" pitchFamily="2" charset="0"/>
              </a:rPr>
              <a:t>. We will also do so for TMIN, which currently uses -40°C for its placeholder.</a:t>
            </a:r>
            <a:endParaRPr lang="en-US" sz="1733" spc="27" dirty="0">
              <a:solidFill>
                <a:schemeClr val="accent1"/>
              </a:solidFill>
              <a:latin typeface="Poppins Light" panose="00000400000000000000" pitchFamily="2" charset="0"/>
              <a:cs typeface="Poppins Light" panose="00000400000000000000" pitchFamily="2" charset="0"/>
            </a:endParaRPr>
          </a:p>
        </p:txBody>
      </p:sp>
      <p:pic>
        <p:nvPicPr>
          <p:cNvPr id="7" name="Picture 6">
            <a:extLst>
              <a:ext uri="{FF2B5EF4-FFF2-40B4-BE49-F238E27FC236}">
                <a16:creationId xmlns:a16="http://schemas.microsoft.com/office/drawing/2014/main" id="{53F9DD9D-A439-C49D-C82C-069870B53508}"/>
              </a:ext>
            </a:extLst>
          </p:cNvPr>
          <p:cNvPicPr>
            <a:picLocks noChangeAspect="1"/>
          </p:cNvPicPr>
          <p:nvPr/>
        </p:nvPicPr>
        <p:blipFill>
          <a:blip r:embed="rId2"/>
          <a:stretch>
            <a:fillRect/>
          </a:stretch>
        </p:blipFill>
        <p:spPr>
          <a:xfrm>
            <a:off x="2471737" y="3115464"/>
            <a:ext cx="7248525" cy="1019175"/>
          </a:xfrm>
          <a:prstGeom prst="rect">
            <a:avLst/>
          </a:prstGeom>
        </p:spPr>
      </p:pic>
      <p:sp>
        <p:nvSpPr>
          <p:cNvPr id="8" name="object 3">
            <a:extLst>
              <a:ext uri="{FF2B5EF4-FFF2-40B4-BE49-F238E27FC236}">
                <a16:creationId xmlns:a16="http://schemas.microsoft.com/office/drawing/2014/main" id="{2A837C06-DFB5-AA59-C1E6-7935A5ABEF56}"/>
              </a:ext>
            </a:extLst>
          </p:cNvPr>
          <p:cNvSpPr txBox="1"/>
          <p:nvPr/>
        </p:nvSpPr>
        <p:spPr>
          <a:xfrm>
            <a:off x="1929244" y="4526579"/>
            <a:ext cx="9557434" cy="1229418"/>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We will also make an assumption that the temperature won't change drastically from day to day. Note that this is actually a big assumption, but it will allow us to understand how the </a:t>
            </a:r>
            <a:r>
              <a:rPr lang="en-US" sz="1733" spc="27" dirty="0" err="1">
                <a:solidFill>
                  <a:schemeClr val="accent1"/>
                </a:solidFill>
                <a:latin typeface="Poppins Light" panose="00000400000000000000" pitchFamily="2" charset="0"/>
                <a:cs typeface="Poppins Light" panose="00000400000000000000" pitchFamily="2" charset="0"/>
              </a:rPr>
              <a:t>fillna</a:t>
            </a:r>
            <a:r>
              <a:rPr lang="en-US" sz="1733" spc="27" dirty="0">
                <a:solidFill>
                  <a:schemeClr val="accent1"/>
                </a:solidFill>
                <a:latin typeface="Poppins Light" panose="00000400000000000000" pitchFamily="2" charset="0"/>
                <a:cs typeface="Poppins Light" panose="00000400000000000000" pitchFamily="2" charset="0"/>
              </a:rPr>
              <a:t>() </a:t>
            </a:r>
            <a:r>
              <a:rPr lang="en-US" sz="1733" spc="27" dirty="0">
                <a:solidFill>
                  <a:srgbClr val="595959"/>
                </a:solidFill>
                <a:latin typeface="Poppins Light" panose="00000400000000000000" pitchFamily="2" charset="0"/>
                <a:cs typeface="Poppins Light" panose="00000400000000000000" pitchFamily="2" charset="0"/>
              </a:rPr>
              <a:t>method works when we provide a strategy through the method parameter: </a:t>
            </a:r>
            <a:r>
              <a:rPr lang="en-US" sz="1733" spc="27" dirty="0">
                <a:solidFill>
                  <a:schemeClr val="accent1"/>
                </a:solidFill>
                <a:latin typeface="Poppins Light" panose="00000400000000000000" pitchFamily="2" charset="0"/>
                <a:cs typeface="Poppins Light" panose="00000400000000000000" pitchFamily="2" charset="0"/>
              </a:rPr>
              <a:t>'</a:t>
            </a:r>
            <a:r>
              <a:rPr lang="en-US" sz="1733" spc="27" dirty="0" err="1">
                <a:solidFill>
                  <a:schemeClr val="accent1"/>
                </a:solidFill>
                <a:latin typeface="Poppins Light" panose="00000400000000000000" pitchFamily="2" charset="0"/>
                <a:cs typeface="Poppins Light" panose="00000400000000000000" pitchFamily="2" charset="0"/>
              </a:rPr>
              <a:t>ffill</a:t>
            </a:r>
            <a:r>
              <a:rPr lang="en-US" sz="1733" spc="27" dirty="0">
                <a:solidFill>
                  <a:schemeClr val="accent1"/>
                </a:solidFill>
                <a:latin typeface="Poppins Light" panose="00000400000000000000" pitchFamily="2" charset="0"/>
                <a:cs typeface="Poppins Light" panose="00000400000000000000" pitchFamily="2" charset="0"/>
              </a:rPr>
              <a:t>'</a:t>
            </a:r>
            <a:r>
              <a:rPr lang="en-US" sz="1733" spc="27" dirty="0">
                <a:solidFill>
                  <a:srgbClr val="595959"/>
                </a:solidFill>
                <a:latin typeface="Poppins Light" panose="00000400000000000000" pitchFamily="2" charset="0"/>
                <a:cs typeface="Poppins Light" panose="00000400000000000000" pitchFamily="2" charset="0"/>
              </a:rPr>
              <a:t> to forward-fill or </a:t>
            </a:r>
            <a:r>
              <a:rPr lang="en-US" sz="1733" spc="27" dirty="0">
                <a:solidFill>
                  <a:schemeClr val="accent1"/>
                </a:solidFill>
                <a:latin typeface="Poppins Light" panose="00000400000000000000" pitchFamily="2" charset="0"/>
                <a:cs typeface="Poppins Light" panose="00000400000000000000" pitchFamily="2" charset="0"/>
              </a:rPr>
              <a:t>'</a:t>
            </a:r>
            <a:r>
              <a:rPr lang="en-US" sz="1733" spc="27" dirty="0" err="1">
                <a:solidFill>
                  <a:schemeClr val="accent1"/>
                </a:solidFill>
                <a:latin typeface="Poppins Light" panose="00000400000000000000" pitchFamily="2" charset="0"/>
                <a:cs typeface="Poppins Light" panose="00000400000000000000" pitchFamily="2" charset="0"/>
              </a:rPr>
              <a:t>bfill</a:t>
            </a:r>
            <a:r>
              <a:rPr lang="en-US" sz="1733" spc="27" dirty="0">
                <a:solidFill>
                  <a:schemeClr val="accent1"/>
                </a:solidFill>
                <a:latin typeface="Poppins Light" panose="00000400000000000000" pitchFamily="2" charset="0"/>
                <a:cs typeface="Poppins Light" panose="00000400000000000000" pitchFamily="2" charset="0"/>
              </a:rPr>
              <a:t>'</a:t>
            </a:r>
            <a:r>
              <a:rPr lang="en-US" sz="1733" spc="27" dirty="0">
                <a:solidFill>
                  <a:srgbClr val="595959"/>
                </a:solidFill>
                <a:latin typeface="Poppins Light" panose="00000400000000000000" pitchFamily="2" charset="0"/>
                <a:cs typeface="Poppins Light" panose="00000400000000000000" pitchFamily="2" charset="0"/>
              </a:rPr>
              <a:t> to back-fill.</a:t>
            </a:r>
            <a:endParaRPr lang="en-US" sz="1733" spc="27" dirty="0">
              <a:solidFill>
                <a:schemeClr val="accent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3886323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58</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Mitigating the Issues</a:t>
            </a:r>
          </a:p>
        </p:txBody>
      </p:sp>
      <p:sp>
        <p:nvSpPr>
          <p:cNvPr id="6" name="object 3">
            <a:extLst>
              <a:ext uri="{FF2B5EF4-FFF2-40B4-BE49-F238E27FC236}">
                <a16:creationId xmlns:a16="http://schemas.microsoft.com/office/drawing/2014/main" id="{5D6C233A-80BE-D58B-E7E9-563BB8DC8E5C}"/>
              </a:ext>
            </a:extLst>
          </p:cNvPr>
          <p:cNvSpPr txBox="1"/>
          <p:nvPr/>
        </p:nvSpPr>
        <p:spPr>
          <a:xfrm>
            <a:off x="1929244" y="1787970"/>
            <a:ext cx="9557434" cy="309358"/>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To illustrate how this works, let's use forward-filling:</a:t>
            </a:r>
            <a:endParaRPr lang="en-US" sz="1733" spc="27" dirty="0">
              <a:solidFill>
                <a:schemeClr val="accent1"/>
              </a:solidFill>
              <a:latin typeface="Poppins Light" panose="00000400000000000000" pitchFamily="2" charset="0"/>
              <a:cs typeface="Poppins Light" panose="00000400000000000000" pitchFamily="2" charset="0"/>
            </a:endParaRPr>
          </a:p>
        </p:txBody>
      </p:sp>
      <p:pic>
        <p:nvPicPr>
          <p:cNvPr id="4" name="Picture 3">
            <a:extLst>
              <a:ext uri="{FF2B5EF4-FFF2-40B4-BE49-F238E27FC236}">
                <a16:creationId xmlns:a16="http://schemas.microsoft.com/office/drawing/2014/main" id="{BA2C6F91-E4FC-AD02-94BD-63B1EE79D053}"/>
              </a:ext>
            </a:extLst>
          </p:cNvPr>
          <p:cNvPicPr>
            <a:picLocks noChangeAspect="1"/>
          </p:cNvPicPr>
          <p:nvPr/>
        </p:nvPicPr>
        <p:blipFill>
          <a:blip r:embed="rId2"/>
          <a:stretch>
            <a:fillRect/>
          </a:stretch>
        </p:blipFill>
        <p:spPr>
          <a:xfrm>
            <a:off x="2481262" y="2307304"/>
            <a:ext cx="7229475" cy="1000125"/>
          </a:xfrm>
          <a:prstGeom prst="rect">
            <a:avLst/>
          </a:prstGeom>
        </p:spPr>
      </p:pic>
      <p:pic>
        <p:nvPicPr>
          <p:cNvPr id="9" name="Picture 8">
            <a:extLst>
              <a:ext uri="{FF2B5EF4-FFF2-40B4-BE49-F238E27FC236}">
                <a16:creationId xmlns:a16="http://schemas.microsoft.com/office/drawing/2014/main" id="{4E7A2A91-1EBD-846E-4200-F953E948B242}"/>
              </a:ext>
            </a:extLst>
          </p:cNvPr>
          <p:cNvPicPr>
            <a:picLocks noChangeAspect="1"/>
          </p:cNvPicPr>
          <p:nvPr/>
        </p:nvPicPr>
        <p:blipFill>
          <a:blip r:embed="rId3"/>
          <a:stretch>
            <a:fillRect/>
          </a:stretch>
        </p:blipFill>
        <p:spPr>
          <a:xfrm>
            <a:off x="2627357" y="3694924"/>
            <a:ext cx="7083380" cy="2581072"/>
          </a:xfrm>
          <a:prstGeom prst="rect">
            <a:avLst/>
          </a:prstGeom>
        </p:spPr>
      </p:pic>
      <p:sp>
        <p:nvSpPr>
          <p:cNvPr id="10" name="Rectangle 9">
            <a:extLst>
              <a:ext uri="{FF2B5EF4-FFF2-40B4-BE49-F238E27FC236}">
                <a16:creationId xmlns:a16="http://schemas.microsoft.com/office/drawing/2014/main" id="{F117F4A6-FD25-7BAA-BC90-2550EE2C1A8C}"/>
              </a:ext>
            </a:extLst>
          </p:cNvPr>
          <p:cNvSpPr/>
          <p:nvPr/>
        </p:nvSpPr>
        <p:spPr>
          <a:xfrm>
            <a:off x="5758774" y="4445539"/>
            <a:ext cx="1138137" cy="3307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7409C44-120C-74C2-8F86-849695570C27}"/>
              </a:ext>
            </a:extLst>
          </p:cNvPr>
          <p:cNvSpPr/>
          <p:nvPr/>
        </p:nvSpPr>
        <p:spPr>
          <a:xfrm>
            <a:off x="5758774" y="5202638"/>
            <a:ext cx="1138137" cy="67286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102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59</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Mitigating the Issues</a:t>
            </a:r>
          </a:p>
        </p:txBody>
      </p:sp>
      <p:sp>
        <p:nvSpPr>
          <p:cNvPr id="6" name="object 3">
            <a:extLst>
              <a:ext uri="{FF2B5EF4-FFF2-40B4-BE49-F238E27FC236}">
                <a16:creationId xmlns:a16="http://schemas.microsoft.com/office/drawing/2014/main" id="{5D6C233A-80BE-D58B-E7E9-563BB8DC8E5C}"/>
              </a:ext>
            </a:extLst>
          </p:cNvPr>
          <p:cNvSpPr txBox="1"/>
          <p:nvPr/>
        </p:nvSpPr>
        <p:spPr>
          <a:xfrm>
            <a:off x="1929244" y="1787970"/>
            <a:ext cx="9557434" cy="1229418"/>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If we want to handle the nulls and infinite values in the SNWD column, we can use the </a:t>
            </a:r>
            <a:r>
              <a:rPr lang="en-US" sz="1733" spc="27" dirty="0" err="1">
                <a:solidFill>
                  <a:schemeClr val="accent1"/>
                </a:solidFill>
                <a:latin typeface="Poppins Light" panose="00000400000000000000" pitchFamily="2" charset="0"/>
                <a:cs typeface="Poppins Light" panose="00000400000000000000" pitchFamily="2" charset="0"/>
              </a:rPr>
              <a:t>np.nan_to_num</a:t>
            </a:r>
            <a:r>
              <a:rPr lang="en-US" sz="1733" spc="27" dirty="0">
                <a:solidFill>
                  <a:schemeClr val="accent1"/>
                </a:solidFill>
                <a:latin typeface="Poppins Light" panose="00000400000000000000" pitchFamily="2" charset="0"/>
                <a:cs typeface="Poppins Light" panose="00000400000000000000" pitchFamily="2" charset="0"/>
              </a:rPr>
              <a:t>() </a:t>
            </a:r>
            <a:r>
              <a:rPr lang="en-US" sz="1733" spc="27" dirty="0">
                <a:solidFill>
                  <a:srgbClr val="595959"/>
                </a:solidFill>
                <a:latin typeface="Poppins Light" panose="00000400000000000000" pitchFamily="2" charset="0"/>
                <a:cs typeface="Poppins Light" panose="00000400000000000000" pitchFamily="2" charset="0"/>
              </a:rPr>
              <a:t>function; it turns </a:t>
            </a:r>
            <a:r>
              <a:rPr lang="en-US" sz="1733" spc="27" dirty="0" err="1">
                <a:solidFill>
                  <a:schemeClr val="accent1"/>
                </a:solidFill>
                <a:latin typeface="Poppins Light" panose="00000400000000000000" pitchFamily="2" charset="0"/>
                <a:cs typeface="Poppins Light" panose="00000400000000000000" pitchFamily="2" charset="0"/>
              </a:rPr>
              <a:t>NaN</a:t>
            </a:r>
            <a:r>
              <a:rPr lang="en-US" sz="1733" spc="27" dirty="0">
                <a:solidFill>
                  <a:srgbClr val="595959"/>
                </a:solidFill>
                <a:latin typeface="Poppins Light" panose="00000400000000000000" pitchFamily="2" charset="0"/>
                <a:cs typeface="Poppins Light" panose="00000400000000000000" pitchFamily="2" charset="0"/>
              </a:rPr>
              <a:t> into </a:t>
            </a:r>
            <a:r>
              <a:rPr lang="en-US" sz="1733" spc="27" dirty="0">
                <a:solidFill>
                  <a:schemeClr val="accent1"/>
                </a:solidFill>
                <a:latin typeface="Poppins Light" panose="00000400000000000000" pitchFamily="2" charset="0"/>
                <a:cs typeface="Poppins Light" panose="00000400000000000000" pitchFamily="2" charset="0"/>
              </a:rPr>
              <a:t>0</a:t>
            </a:r>
            <a:r>
              <a:rPr lang="en-US" sz="1733" spc="27" dirty="0">
                <a:solidFill>
                  <a:srgbClr val="595959"/>
                </a:solidFill>
                <a:latin typeface="Poppins Light" panose="00000400000000000000" pitchFamily="2" charset="0"/>
                <a:cs typeface="Poppins Light" panose="00000400000000000000" pitchFamily="2" charset="0"/>
              </a:rPr>
              <a:t> and </a:t>
            </a:r>
            <a:r>
              <a:rPr lang="en-US" sz="1733" spc="27" dirty="0">
                <a:solidFill>
                  <a:schemeClr val="accent1"/>
                </a:solidFill>
                <a:latin typeface="Poppins Light" panose="00000400000000000000" pitchFamily="2" charset="0"/>
                <a:cs typeface="Poppins Light" panose="00000400000000000000" pitchFamily="2" charset="0"/>
              </a:rPr>
              <a:t>inf/-inf </a:t>
            </a:r>
            <a:r>
              <a:rPr lang="en-US" sz="1733" spc="27" dirty="0">
                <a:solidFill>
                  <a:srgbClr val="595959"/>
                </a:solidFill>
                <a:latin typeface="Poppins Light" panose="00000400000000000000" pitchFamily="2" charset="0"/>
                <a:cs typeface="Poppins Light" panose="00000400000000000000" pitchFamily="2" charset="0"/>
              </a:rPr>
              <a:t>into </a:t>
            </a:r>
            <a:r>
              <a:rPr lang="en-US" sz="1733" spc="27" dirty="0">
                <a:solidFill>
                  <a:schemeClr val="accent1"/>
                </a:solidFill>
                <a:latin typeface="Poppins Light" panose="00000400000000000000" pitchFamily="2" charset="0"/>
                <a:cs typeface="Poppins Light" panose="00000400000000000000" pitchFamily="2" charset="0"/>
              </a:rPr>
              <a:t>very large positive/negative</a:t>
            </a:r>
            <a:r>
              <a:rPr lang="en-US" sz="1733" spc="27" dirty="0">
                <a:solidFill>
                  <a:srgbClr val="595959"/>
                </a:solidFill>
                <a:latin typeface="Poppins Light" panose="00000400000000000000" pitchFamily="2" charset="0"/>
                <a:cs typeface="Poppins Light" panose="00000400000000000000" pitchFamily="2" charset="0"/>
              </a:rPr>
              <a:t> finite numbers, making it possible for machine learning models to learn from this data:</a:t>
            </a:r>
            <a:endParaRPr lang="en-US" sz="1733" spc="27" dirty="0">
              <a:solidFill>
                <a:schemeClr val="accent1"/>
              </a:solidFill>
              <a:latin typeface="Poppins Light" panose="00000400000000000000" pitchFamily="2" charset="0"/>
              <a:cs typeface="Poppins Light" panose="00000400000000000000" pitchFamily="2" charset="0"/>
            </a:endParaRPr>
          </a:p>
        </p:txBody>
      </p:sp>
      <p:pic>
        <p:nvPicPr>
          <p:cNvPr id="5" name="Picture 4">
            <a:extLst>
              <a:ext uri="{FF2B5EF4-FFF2-40B4-BE49-F238E27FC236}">
                <a16:creationId xmlns:a16="http://schemas.microsoft.com/office/drawing/2014/main" id="{6F588A26-B33C-8A7E-2248-B3D8A97858E8}"/>
              </a:ext>
            </a:extLst>
          </p:cNvPr>
          <p:cNvPicPr>
            <a:picLocks noChangeAspect="1"/>
          </p:cNvPicPr>
          <p:nvPr/>
        </p:nvPicPr>
        <p:blipFill>
          <a:blip r:embed="rId2"/>
          <a:stretch>
            <a:fillRect/>
          </a:stretch>
        </p:blipFill>
        <p:spPr>
          <a:xfrm>
            <a:off x="2476500" y="3170418"/>
            <a:ext cx="7239000" cy="733425"/>
          </a:xfrm>
          <a:prstGeom prst="rect">
            <a:avLst/>
          </a:prstGeom>
        </p:spPr>
      </p:pic>
      <p:pic>
        <p:nvPicPr>
          <p:cNvPr id="8" name="Picture 7">
            <a:extLst>
              <a:ext uri="{FF2B5EF4-FFF2-40B4-BE49-F238E27FC236}">
                <a16:creationId xmlns:a16="http://schemas.microsoft.com/office/drawing/2014/main" id="{D1207664-3EE5-E248-8FC5-823573B4DA47}"/>
              </a:ext>
            </a:extLst>
          </p:cNvPr>
          <p:cNvPicPr>
            <a:picLocks noChangeAspect="1"/>
          </p:cNvPicPr>
          <p:nvPr/>
        </p:nvPicPr>
        <p:blipFill>
          <a:blip r:embed="rId3"/>
          <a:stretch>
            <a:fillRect/>
          </a:stretch>
        </p:blipFill>
        <p:spPr>
          <a:xfrm>
            <a:off x="1929244" y="4532821"/>
            <a:ext cx="5164008" cy="1743175"/>
          </a:xfrm>
          <a:prstGeom prst="rect">
            <a:avLst/>
          </a:prstGeom>
        </p:spPr>
      </p:pic>
      <p:sp>
        <p:nvSpPr>
          <p:cNvPr id="13" name="object 3">
            <a:extLst>
              <a:ext uri="{FF2B5EF4-FFF2-40B4-BE49-F238E27FC236}">
                <a16:creationId xmlns:a16="http://schemas.microsoft.com/office/drawing/2014/main" id="{72605B45-6092-DB2C-F8BB-5CBFFEC01041}"/>
              </a:ext>
            </a:extLst>
          </p:cNvPr>
          <p:cNvSpPr txBox="1"/>
          <p:nvPr/>
        </p:nvSpPr>
        <p:spPr>
          <a:xfrm>
            <a:off x="7266562" y="4323257"/>
            <a:ext cx="4220116" cy="2162301"/>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This approach isn't suitable for our use case. For </a:t>
            </a:r>
            <a:r>
              <a:rPr lang="en-US" sz="1733" spc="27" dirty="0">
                <a:solidFill>
                  <a:schemeClr val="accent1"/>
                </a:solidFill>
                <a:latin typeface="Poppins Light" panose="00000400000000000000" pitchFamily="2" charset="0"/>
                <a:cs typeface="Poppins Light" panose="00000400000000000000" pitchFamily="2" charset="0"/>
              </a:rPr>
              <a:t>-np.inf</a:t>
            </a:r>
            <a:r>
              <a:rPr lang="en-US" sz="1733" spc="27" dirty="0">
                <a:solidFill>
                  <a:srgbClr val="595959"/>
                </a:solidFill>
                <a:latin typeface="Poppins Light" panose="00000400000000000000" pitchFamily="2" charset="0"/>
                <a:cs typeface="Poppins Light" panose="00000400000000000000" pitchFamily="2" charset="0"/>
              </a:rPr>
              <a:t>, we can set </a:t>
            </a:r>
            <a:r>
              <a:rPr lang="en-US" sz="1733" spc="27" dirty="0">
                <a:solidFill>
                  <a:schemeClr val="accent1"/>
                </a:solidFill>
                <a:latin typeface="Poppins Light" panose="00000400000000000000" pitchFamily="2" charset="0"/>
                <a:cs typeface="Poppins Light" panose="00000400000000000000" pitchFamily="2" charset="0"/>
              </a:rPr>
              <a:t>SNWD</a:t>
            </a:r>
            <a:r>
              <a:rPr lang="en-US" sz="1733" spc="27" dirty="0">
                <a:solidFill>
                  <a:srgbClr val="595959"/>
                </a:solidFill>
                <a:latin typeface="Poppins Light" panose="00000400000000000000" pitchFamily="2" charset="0"/>
                <a:cs typeface="Poppins Light" panose="00000400000000000000" pitchFamily="2" charset="0"/>
              </a:rPr>
              <a:t> to </a:t>
            </a:r>
            <a:r>
              <a:rPr lang="en-US" sz="1733" spc="27" dirty="0">
                <a:solidFill>
                  <a:schemeClr val="accent1"/>
                </a:solidFill>
                <a:latin typeface="Poppins Light" panose="00000400000000000000" pitchFamily="2" charset="0"/>
                <a:cs typeface="Poppins Light" panose="00000400000000000000" pitchFamily="2" charset="0"/>
              </a:rPr>
              <a:t>0</a:t>
            </a:r>
            <a:r>
              <a:rPr lang="en-US" sz="1733" spc="27" dirty="0">
                <a:solidFill>
                  <a:srgbClr val="595959"/>
                </a:solidFill>
                <a:latin typeface="Poppins Light" panose="00000400000000000000" pitchFamily="2" charset="0"/>
                <a:cs typeface="Poppins Light" panose="00000400000000000000" pitchFamily="2" charset="0"/>
              </a:rPr>
              <a:t> since there was no snowfall on those days.</a:t>
            </a: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However, </a:t>
            </a:r>
            <a:r>
              <a:rPr lang="en-US" sz="1733" spc="27" dirty="0">
                <a:solidFill>
                  <a:schemeClr val="accent1"/>
                </a:solidFill>
                <a:latin typeface="Poppins Light" panose="00000400000000000000" pitchFamily="2" charset="0"/>
                <a:cs typeface="Poppins Light" panose="00000400000000000000" pitchFamily="2" charset="0"/>
              </a:rPr>
              <a:t>np.inf </a:t>
            </a:r>
            <a:r>
              <a:rPr lang="en-US" sz="1733" spc="27" dirty="0">
                <a:solidFill>
                  <a:srgbClr val="595959"/>
                </a:solidFill>
                <a:latin typeface="Poppins Light" panose="00000400000000000000" pitchFamily="2" charset="0"/>
                <a:cs typeface="Poppins Light" panose="00000400000000000000" pitchFamily="2" charset="0"/>
              </a:rPr>
              <a:t>and large positive numbers make the data harder to interpret</a:t>
            </a:r>
            <a:endParaRPr lang="en-US" sz="1733" spc="27" dirty="0">
              <a:solidFill>
                <a:schemeClr val="accent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224410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Reordering, Reindexing, &amp; Sorting Data</a:t>
            </a: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6</a:t>
            </a:fld>
            <a:endParaRPr lang="en-US"/>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1229418"/>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Pandas also provides an additional way to look at a subset of the sorted values; we can use </a:t>
            </a:r>
            <a:r>
              <a:rPr lang="en-US" sz="1733" spc="27" dirty="0" err="1">
                <a:solidFill>
                  <a:schemeClr val="accent1"/>
                </a:solidFill>
                <a:latin typeface="Poppins Light" panose="00000400000000000000" pitchFamily="2" charset="0"/>
                <a:cs typeface="Poppins Light" panose="00000400000000000000" pitchFamily="2" charset="0"/>
              </a:rPr>
              <a:t>nlargest</a:t>
            </a:r>
            <a:r>
              <a:rPr lang="en-US" sz="1733" spc="27" dirty="0">
                <a:solidFill>
                  <a:schemeClr val="accent1"/>
                </a:solidFill>
                <a:latin typeface="Poppins Light" panose="00000400000000000000" pitchFamily="2" charset="0"/>
                <a:cs typeface="Poppins Light" panose="00000400000000000000" pitchFamily="2" charset="0"/>
              </a:rPr>
              <a:t>() </a:t>
            </a:r>
            <a:r>
              <a:rPr lang="en-US" sz="1733" spc="27" dirty="0">
                <a:solidFill>
                  <a:srgbClr val="595959"/>
                </a:solidFill>
                <a:latin typeface="Poppins Light" panose="00000400000000000000" pitchFamily="2" charset="0"/>
                <a:cs typeface="Poppins Light" panose="00000400000000000000" pitchFamily="2" charset="0"/>
              </a:rPr>
              <a:t>to grab the n rows with the largest values according to specific criteria and </a:t>
            </a:r>
            <a:r>
              <a:rPr lang="en-US" sz="1733" spc="27" dirty="0" err="1">
                <a:solidFill>
                  <a:schemeClr val="accent1"/>
                </a:solidFill>
                <a:latin typeface="Poppins Light" panose="00000400000000000000" pitchFamily="2" charset="0"/>
                <a:cs typeface="Poppins Light" panose="00000400000000000000" pitchFamily="2" charset="0"/>
              </a:rPr>
              <a:t>nsmallest</a:t>
            </a:r>
            <a:r>
              <a:rPr lang="en-US" sz="1733" spc="27" dirty="0">
                <a:solidFill>
                  <a:schemeClr val="accent1"/>
                </a:solidFill>
                <a:latin typeface="Poppins Light" panose="00000400000000000000" pitchFamily="2" charset="0"/>
                <a:cs typeface="Poppins Light" panose="00000400000000000000" pitchFamily="2" charset="0"/>
              </a:rPr>
              <a:t>() </a:t>
            </a:r>
            <a:r>
              <a:rPr lang="en-US" sz="1733" spc="27" dirty="0">
                <a:solidFill>
                  <a:srgbClr val="595959"/>
                </a:solidFill>
                <a:latin typeface="Poppins Light" panose="00000400000000000000" pitchFamily="2" charset="0"/>
                <a:cs typeface="Poppins Light" panose="00000400000000000000" pitchFamily="2" charset="0"/>
              </a:rPr>
              <a:t>to grab the n smallest rows, without the need to sort the data beforehand.</a:t>
            </a:r>
          </a:p>
        </p:txBody>
      </p:sp>
      <p:pic>
        <p:nvPicPr>
          <p:cNvPr id="6" name="Picture 5">
            <a:extLst>
              <a:ext uri="{FF2B5EF4-FFF2-40B4-BE49-F238E27FC236}">
                <a16:creationId xmlns:a16="http://schemas.microsoft.com/office/drawing/2014/main" id="{72DFE69E-6731-AF59-9512-046501AAEE3D}"/>
              </a:ext>
            </a:extLst>
          </p:cNvPr>
          <p:cNvPicPr>
            <a:picLocks noChangeAspect="1"/>
          </p:cNvPicPr>
          <p:nvPr/>
        </p:nvPicPr>
        <p:blipFill>
          <a:blip r:embed="rId2"/>
          <a:stretch>
            <a:fillRect/>
          </a:stretch>
        </p:blipFill>
        <p:spPr>
          <a:xfrm>
            <a:off x="2476500" y="2822552"/>
            <a:ext cx="7239000" cy="295275"/>
          </a:xfrm>
          <a:prstGeom prst="rect">
            <a:avLst/>
          </a:prstGeom>
        </p:spPr>
      </p:pic>
      <p:pic>
        <p:nvPicPr>
          <p:cNvPr id="9" name="Picture 8">
            <a:extLst>
              <a:ext uri="{FF2B5EF4-FFF2-40B4-BE49-F238E27FC236}">
                <a16:creationId xmlns:a16="http://schemas.microsoft.com/office/drawing/2014/main" id="{5AFDD99A-D2A5-0F9C-4E9D-6011B53B6C1C}"/>
              </a:ext>
            </a:extLst>
          </p:cNvPr>
          <p:cNvPicPr>
            <a:picLocks noChangeAspect="1"/>
          </p:cNvPicPr>
          <p:nvPr/>
        </p:nvPicPr>
        <p:blipFill>
          <a:blip r:embed="rId3"/>
          <a:stretch>
            <a:fillRect/>
          </a:stretch>
        </p:blipFill>
        <p:spPr>
          <a:xfrm>
            <a:off x="2792336" y="3277519"/>
            <a:ext cx="6607327" cy="3200400"/>
          </a:xfrm>
          <a:prstGeom prst="rect">
            <a:avLst/>
          </a:prstGeom>
        </p:spPr>
      </p:pic>
    </p:spTree>
    <p:extLst>
      <p:ext uri="{BB962C8B-B14F-4D97-AF65-F5344CB8AC3E}">
        <p14:creationId xmlns:p14="http://schemas.microsoft.com/office/powerpoint/2010/main" val="40512885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60</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Mitigating the Issues</a:t>
            </a:r>
          </a:p>
        </p:txBody>
      </p:sp>
      <p:sp>
        <p:nvSpPr>
          <p:cNvPr id="6" name="object 3">
            <a:extLst>
              <a:ext uri="{FF2B5EF4-FFF2-40B4-BE49-F238E27FC236}">
                <a16:creationId xmlns:a16="http://schemas.microsoft.com/office/drawing/2014/main" id="{5D6C233A-80BE-D58B-E7E9-563BB8DC8E5C}"/>
              </a:ext>
            </a:extLst>
          </p:cNvPr>
          <p:cNvSpPr txBox="1"/>
          <p:nvPr/>
        </p:nvSpPr>
        <p:spPr>
          <a:xfrm>
            <a:off x="1929244" y="1787970"/>
            <a:ext cx="9557434" cy="922731"/>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Depending on the data we are working with, we may choose to use the </a:t>
            </a:r>
            <a:r>
              <a:rPr lang="en-US" sz="1733" spc="27" dirty="0">
                <a:solidFill>
                  <a:schemeClr val="accent1"/>
                </a:solidFill>
                <a:latin typeface="Poppins Light" panose="00000400000000000000" pitchFamily="2" charset="0"/>
                <a:cs typeface="Poppins Light" panose="00000400000000000000" pitchFamily="2" charset="0"/>
              </a:rPr>
              <a:t>clip() </a:t>
            </a:r>
            <a:r>
              <a:rPr lang="en-US" sz="1733" spc="27" dirty="0">
                <a:solidFill>
                  <a:srgbClr val="595959"/>
                </a:solidFill>
                <a:latin typeface="Poppins Light" panose="00000400000000000000" pitchFamily="2" charset="0"/>
                <a:cs typeface="Poppins Light" panose="00000400000000000000" pitchFamily="2" charset="0"/>
              </a:rPr>
              <a:t>method as an alternative to the </a:t>
            </a:r>
            <a:r>
              <a:rPr lang="en-US" sz="1733" spc="27" dirty="0" err="1">
                <a:solidFill>
                  <a:schemeClr val="accent1"/>
                </a:solidFill>
                <a:latin typeface="Poppins Light" panose="00000400000000000000" pitchFamily="2" charset="0"/>
                <a:cs typeface="Poppins Light" panose="00000400000000000000" pitchFamily="2" charset="0"/>
              </a:rPr>
              <a:t>np.nan_to_num</a:t>
            </a:r>
            <a:r>
              <a:rPr lang="en-US" sz="1733" spc="27" dirty="0">
                <a:solidFill>
                  <a:schemeClr val="accent1"/>
                </a:solidFill>
                <a:latin typeface="Poppins Light" panose="00000400000000000000" pitchFamily="2" charset="0"/>
                <a:cs typeface="Poppins Light" panose="00000400000000000000" pitchFamily="2" charset="0"/>
              </a:rPr>
              <a:t>()</a:t>
            </a:r>
            <a:r>
              <a:rPr lang="en-US" sz="1733" spc="27" dirty="0">
                <a:solidFill>
                  <a:srgbClr val="595959"/>
                </a:solidFill>
                <a:latin typeface="Poppins Light" panose="00000400000000000000" pitchFamily="2" charset="0"/>
                <a:cs typeface="Poppins Light" panose="00000400000000000000" pitchFamily="2" charset="0"/>
              </a:rPr>
              <a:t> function. The </a:t>
            </a:r>
            <a:r>
              <a:rPr lang="en-US" sz="1733" spc="27" dirty="0">
                <a:solidFill>
                  <a:schemeClr val="accent1"/>
                </a:solidFill>
                <a:latin typeface="Poppins Light" panose="00000400000000000000" pitchFamily="2" charset="0"/>
                <a:cs typeface="Poppins Light" panose="00000400000000000000" pitchFamily="2" charset="0"/>
              </a:rPr>
              <a:t>clip()</a:t>
            </a:r>
            <a:r>
              <a:rPr lang="en-US" sz="1733" spc="27" dirty="0">
                <a:solidFill>
                  <a:srgbClr val="595959"/>
                </a:solidFill>
                <a:latin typeface="Poppins Light" panose="00000400000000000000" pitchFamily="2" charset="0"/>
                <a:cs typeface="Poppins Light" panose="00000400000000000000" pitchFamily="2" charset="0"/>
              </a:rPr>
              <a:t> method makes it possible to </a:t>
            </a:r>
            <a:r>
              <a:rPr lang="en-US" sz="1733" spc="27" dirty="0">
                <a:solidFill>
                  <a:schemeClr val="accent1"/>
                </a:solidFill>
                <a:latin typeface="Poppins Light" panose="00000400000000000000" pitchFamily="2" charset="0"/>
                <a:cs typeface="Poppins Light" panose="00000400000000000000" pitchFamily="2" charset="0"/>
              </a:rPr>
              <a:t>cap</a:t>
            </a:r>
            <a:r>
              <a:rPr lang="en-US" sz="1733" spc="27" dirty="0">
                <a:solidFill>
                  <a:srgbClr val="595959"/>
                </a:solidFill>
                <a:latin typeface="Poppins Light" panose="00000400000000000000" pitchFamily="2" charset="0"/>
                <a:cs typeface="Poppins Light" panose="00000400000000000000" pitchFamily="2" charset="0"/>
              </a:rPr>
              <a:t> values at a specific </a:t>
            </a:r>
            <a:r>
              <a:rPr lang="en-US" sz="1733" spc="27" dirty="0">
                <a:solidFill>
                  <a:schemeClr val="accent1"/>
                </a:solidFill>
                <a:latin typeface="Poppins Light" panose="00000400000000000000" pitchFamily="2" charset="0"/>
                <a:cs typeface="Poppins Light" panose="00000400000000000000" pitchFamily="2" charset="0"/>
              </a:rPr>
              <a:t>minimum</a:t>
            </a:r>
            <a:r>
              <a:rPr lang="en-US" sz="1733" spc="27" dirty="0">
                <a:solidFill>
                  <a:srgbClr val="595959"/>
                </a:solidFill>
                <a:latin typeface="Poppins Light" panose="00000400000000000000" pitchFamily="2" charset="0"/>
                <a:cs typeface="Poppins Light" panose="00000400000000000000" pitchFamily="2" charset="0"/>
              </a:rPr>
              <a:t> and/or </a:t>
            </a:r>
            <a:r>
              <a:rPr lang="en-US" sz="1733" spc="27" dirty="0">
                <a:solidFill>
                  <a:schemeClr val="accent1"/>
                </a:solidFill>
                <a:latin typeface="Poppins Light" panose="00000400000000000000" pitchFamily="2" charset="0"/>
                <a:cs typeface="Poppins Light" panose="00000400000000000000" pitchFamily="2" charset="0"/>
              </a:rPr>
              <a:t>maximum</a:t>
            </a:r>
            <a:r>
              <a:rPr lang="en-US" sz="1733" spc="27" dirty="0">
                <a:solidFill>
                  <a:srgbClr val="595959"/>
                </a:solidFill>
                <a:latin typeface="Poppins Light" panose="00000400000000000000" pitchFamily="2" charset="0"/>
                <a:cs typeface="Poppins Light" panose="00000400000000000000" pitchFamily="2" charset="0"/>
              </a:rPr>
              <a:t> threshold.</a:t>
            </a:r>
            <a:endParaRPr lang="en-US" sz="1733" spc="27" dirty="0">
              <a:solidFill>
                <a:schemeClr val="accent1"/>
              </a:solidFill>
              <a:latin typeface="Poppins Light" panose="00000400000000000000" pitchFamily="2" charset="0"/>
              <a:cs typeface="Poppins Light" panose="00000400000000000000" pitchFamily="2" charset="0"/>
            </a:endParaRPr>
          </a:p>
        </p:txBody>
      </p:sp>
      <p:pic>
        <p:nvPicPr>
          <p:cNvPr id="4" name="Picture 3">
            <a:extLst>
              <a:ext uri="{FF2B5EF4-FFF2-40B4-BE49-F238E27FC236}">
                <a16:creationId xmlns:a16="http://schemas.microsoft.com/office/drawing/2014/main" id="{A5720F04-998A-881F-FE1C-985D6FC6213D}"/>
              </a:ext>
            </a:extLst>
          </p:cNvPr>
          <p:cNvPicPr>
            <a:picLocks noChangeAspect="1"/>
          </p:cNvPicPr>
          <p:nvPr/>
        </p:nvPicPr>
        <p:blipFill>
          <a:blip r:embed="rId2"/>
          <a:stretch>
            <a:fillRect/>
          </a:stretch>
        </p:blipFill>
        <p:spPr>
          <a:xfrm>
            <a:off x="2457450" y="3014662"/>
            <a:ext cx="7277100" cy="828675"/>
          </a:xfrm>
          <a:prstGeom prst="rect">
            <a:avLst/>
          </a:prstGeom>
        </p:spPr>
      </p:pic>
      <p:pic>
        <p:nvPicPr>
          <p:cNvPr id="9" name="Picture 8">
            <a:extLst>
              <a:ext uri="{FF2B5EF4-FFF2-40B4-BE49-F238E27FC236}">
                <a16:creationId xmlns:a16="http://schemas.microsoft.com/office/drawing/2014/main" id="{355367F6-D4E6-0A04-7D50-C739DC667FE8}"/>
              </a:ext>
            </a:extLst>
          </p:cNvPr>
          <p:cNvPicPr>
            <a:picLocks noChangeAspect="1"/>
          </p:cNvPicPr>
          <p:nvPr/>
        </p:nvPicPr>
        <p:blipFill>
          <a:blip r:embed="rId3"/>
          <a:stretch>
            <a:fillRect/>
          </a:stretch>
        </p:blipFill>
        <p:spPr>
          <a:xfrm>
            <a:off x="2837645" y="4147298"/>
            <a:ext cx="6516710" cy="2438400"/>
          </a:xfrm>
          <a:prstGeom prst="rect">
            <a:avLst/>
          </a:prstGeom>
        </p:spPr>
      </p:pic>
      <p:sp>
        <p:nvSpPr>
          <p:cNvPr id="12" name="Rectangle 11">
            <a:extLst>
              <a:ext uri="{FF2B5EF4-FFF2-40B4-BE49-F238E27FC236}">
                <a16:creationId xmlns:a16="http://schemas.microsoft.com/office/drawing/2014/main" id="{2EC4D9E8-B33B-0814-89A1-6294574BFF62}"/>
              </a:ext>
            </a:extLst>
          </p:cNvPr>
          <p:cNvSpPr/>
          <p:nvPr/>
        </p:nvSpPr>
        <p:spPr>
          <a:xfrm>
            <a:off x="5243209" y="4893013"/>
            <a:ext cx="321012" cy="2334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E15661-3BAA-6DB2-EAE7-D35F16E6AD46}"/>
              </a:ext>
            </a:extLst>
          </p:cNvPr>
          <p:cNvSpPr/>
          <p:nvPr/>
        </p:nvSpPr>
        <p:spPr>
          <a:xfrm>
            <a:off x="4503907" y="5911174"/>
            <a:ext cx="1060314" cy="6745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505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61</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Mitigating the Issues</a:t>
            </a:r>
          </a:p>
        </p:txBody>
      </p:sp>
      <p:sp>
        <p:nvSpPr>
          <p:cNvPr id="6" name="object 3">
            <a:extLst>
              <a:ext uri="{FF2B5EF4-FFF2-40B4-BE49-F238E27FC236}">
                <a16:creationId xmlns:a16="http://schemas.microsoft.com/office/drawing/2014/main" id="{5D6C233A-80BE-D58B-E7E9-563BB8DC8E5C}"/>
              </a:ext>
            </a:extLst>
          </p:cNvPr>
          <p:cNvSpPr txBox="1"/>
          <p:nvPr/>
        </p:nvSpPr>
        <p:spPr>
          <a:xfrm>
            <a:off x="1929244" y="1787970"/>
            <a:ext cx="9557434" cy="1881263"/>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Our last strategy is </a:t>
            </a:r>
            <a:r>
              <a:rPr lang="en-US" sz="1733" b="1" spc="27" dirty="0">
                <a:solidFill>
                  <a:schemeClr val="accent1"/>
                </a:solidFill>
                <a:latin typeface="Poppins Light" panose="00000400000000000000" pitchFamily="2" charset="0"/>
                <a:cs typeface="Poppins Light" panose="00000400000000000000" pitchFamily="2" charset="0"/>
              </a:rPr>
              <a:t>imputation</a:t>
            </a:r>
            <a:r>
              <a:rPr lang="en-US" sz="1733" spc="27" dirty="0">
                <a:solidFill>
                  <a:srgbClr val="595959"/>
                </a:solidFill>
                <a:latin typeface="Poppins Light" panose="00000400000000000000" pitchFamily="2" charset="0"/>
                <a:cs typeface="Poppins Light" panose="00000400000000000000" pitchFamily="2" charset="0"/>
              </a:rPr>
              <a:t>. When we replace a missing value with a new value derived from the data, using summary statistics or data from other observations.</a:t>
            </a:r>
          </a:p>
          <a:p>
            <a:pPr marL="16086" marR="6773">
              <a:lnSpc>
                <a:spcPct val="114999"/>
              </a:lnSpc>
              <a:spcBef>
                <a:spcPts val="133"/>
              </a:spcBef>
              <a:tabLst>
                <a:tab pos="453802" algn="l"/>
                <a:tab pos="454649" algn="l"/>
              </a:tabLst>
            </a:pPr>
            <a:endParaRPr lang="en-US" sz="1733" spc="27" dirty="0">
              <a:solidFill>
                <a:srgbClr val="595959"/>
              </a:solidFill>
              <a:latin typeface="Poppins Light" panose="00000400000000000000" pitchFamily="2" charset="0"/>
              <a:cs typeface="Poppins Light" panose="00000400000000000000" pitchFamily="2" charset="0"/>
            </a:endParaRP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We can combine </a:t>
            </a:r>
            <a:r>
              <a:rPr lang="en-US" sz="1733" spc="27" dirty="0">
                <a:solidFill>
                  <a:schemeClr val="accent1"/>
                </a:solidFill>
                <a:latin typeface="Poppins Light" panose="00000400000000000000" pitchFamily="2" charset="0"/>
                <a:cs typeface="Poppins Light" panose="00000400000000000000" pitchFamily="2" charset="0"/>
              </a:rPr>
              <a:t>imputation</a:t>
            </a:r>
            <a:r>
              <a:rPr lang="en-US" sz="1733" spc="27" dirty="0">
                <a:solidFill>
                  <a:srgbClr val="595959"/>
                </a:solidFill>
                <a:latin typeface="Poppins Light" panose="00000400000000000000" pitchFamily="2" charset="0"/>
                <a:cs typeface="Poppins Light" panose="00000400000000000000" pitchFamily="2" charset="0"/>
              </a:rPr>
              <a:t> with the </a:t>
            </a:r>
            <a:r>
              <a:rPr lang="en-US" sz="1733" spc="27" dirty="0" err="1">
                <a:solidFill>
                  <a:schemeClr val="accent1"/>
                </a:solidFill>
                <a:latin typeface="Poppins Light" panose="00000400000000000000" pitchFamily="2" charset="0"/>
                <a:cs typeface="Poppins Light" panose="00000400000000000000" pitchFamily="2" charset="0"/>
              </a:rPr>
              <a:t>fillna</a:t>
            </a:r>
            <a:r>
              <a:rPr lang="en-US" sz="1733" spc="27" dirty="0">
                <a:solidFill>
                  <a:schemeClr val="accent1"/>
                </a:solidFill>
                <a:latin typeface="Poppins Light" panose="00000400000000000000" pitchFamily="2" charset="0"/>
                <a:cs typeface="Poppins Light" panose="00000400000000000000" pitchFamily="2" charset="0"/>
              </a:rPr>
              <a:t>() </a:t>
            </a:r>
            <a:r>
              <a:rPr lang="en-US" sz="1733" spc="27" dirty="0">
                <a:solidFill>
                  <a:srgbClr val="595959"/>
                </a:solidFill>
                <a:latin typeface="Poppins Light" panose="00000400000000000000" pitchFamily="2" charset="0"/>
                <a:cs typeface="Poppins Light" panose="00000400000000000000" pitchFamily="2" charset="0"/>
              </a:rPr>
              <a:t>method. As an example, let's fill in the </a:t>
            </a:r>
            <a:r>
              <a:rPr lang="en-US" sz="1733" spc="27" dirty="0" err="1">
                <a:solidFill>
                  <a:schemeClr val="accent1"/>
                </a:solidFill>
                <a:latin typeface="Poppins Light" panose="00000400000000000000" pitchFamily="2" charset="0"/>
                <a:cs typeface="Poppins Light" panose="00000400000000000000" pitchFamily="2" charset="0"/>
              </a:rPr>
              <a:t>NaN</a:t>
            </a:r>
            <a:r>
              <a:rPr lang="en-US" sz="1733" spc="27" dirty="0">
                <a:solidFill>
                  <a:srgbClr val="595959"/>
                </a:solidFill>
                <a:latin typeface="Poppins Light" panose="00000400000000000000" pitchFamily="2" charset="0"/>
                <a:cs typeface="Poppins Light" panose="00000400000000000000" pitchFamily="2" charset="0"/>
              </a:rPr>
              <a:t> values for </a:t>
            </a:r>
            <a:r>
              <a:rPr lang="en-US" sz="1733" spc="27" dirty="0">
                <a:solidFill>
                  <a:schemeClr val="accent1"/>
                </a:solidFill>
                <a:latin typeface="Poppins Light" panose="00000400000000000000" pitchFamily="2" charset="0"/>
                <a:cs typeface="Poppins Light" panose="00000400000000000000" pitchFamily="2" charset="0"/>
              </a:rPr>
              <a:t>TMAX</a:t>
            </a:r>
            <a:r>
              <a:rPr lang="en-US" sz="1733" spc="27" dirty="0">
                <a:solidFill>
                  <a:srgbClr val="595959"/>
                </a:solidFill>
                <a:latin typeface="Poppins Light" panose="00000400000000000000" pitchFamily="2" charset="0"/>
                <a:cs typeface="Poppins Light" panose="00000400000000000000" pitchFamily="2" charset="0"/>
              </a:rPr>
              <a:t> and </a:t>
            </a:r>
            <a:r>
              <a:rPr lang="en-US" sz="1733" spc="27" dirty="0">
                <a:solidFill>
                  <a:schemeClr val="accent1"/>
                </a:solidFill>
                <a:latin typeface="Poppins Light" panose="00000400000000000000" pitchFamily="2" charset="0"/>
                <a:cs typeface="Poppins Light" panose="00000400000000000000" pitchFamily="2" charset="0"/>
              </a:rPr>
              <a:t>TMIN</a:t>
            </a:r>
            <a:r>
              <a:rPr lang="en-US" sz="1733" spc="27" dirty="0">
                <a:solidFill>
                  <a:srgbClr val="595959"/>
                </a:solidFill>
                <a:latin typeface="Poppins Light" panose="00000400000000000000" pitchFamily="2" charset="0"/>
                <a:cs typeface="Poppins Light" panose="00000400000000000000" pitchFamily="2" charset="0"/>
              </a:rPr>
              <a:t> with their </a:t>
            </a:r>
            <a:r>
              <a:rPr lang="en-US" sz="1733" spc="27" dirty="0">
                <a:solidFill>
                  <a:schemeClr val="accent1"/>
                </a:solidFill>
                <a:latin typeface="Poppins Light" panose="00000400000000000000" pitchFamily="2" charset="0"/>
                <a:cs typeface="Poppins Light" panose="00000400000000000000" pitchFamily="2" charset="0"/>
              </a:rPr>
              <a:t>medians</a:t>
            </a:r>
            <a:r>
              <a:rPr lang="en-US" sz="1733" spc="27" dirty="0">
                <a:solidFill>
                  <a:srgbClr val="595959"/>
                </a:solidFill>
                <a:latin typeface="Poppins Light" panose="00000400000000000000" pitchFamily="2" charset="0"/>
                <a:cs typeface="Poppins Light" panose="00000400000000000000" pitchFamily="2" charset="0"/>
              </a:rPr>
              <a:t> and </a:t>
            </a:r>
            <a:r>
              <a:rPr lang="en-US" sz="1733" spc="27" dirty="0">
                <a:solidFill>
                  <a:schemeClr val="accent1"/>
                </a:solidFill>
                <a:latin typeface="Poppins Light" panose="00000400000000000000" pitchFamily="2" charset="0"/>
                <a:cs typeface="Poppins Light" panose="00000400000000000000" pitchFamily="2" charset="0"/>
              </a:rPr>
              <a:t>TOBS</a:t>
            </a:r>
            <a:r>
              <a:rPr lang="en-US" sz="1733" spc="27" dirty="0">
                <a:solidFill>
                  <a:srgbClr val="595959"/>
                </a:solidFill>
                <a:latin typeface="Poppins Light" panose="00000400000000000000" pitchFamily="2" charset="0"/>
                <a:cs typeface="Poppins Light" panose="00000400000000000000" pitchFamily="2" charset="0"/>
              </a:rPr>
              <a:t> with the </a:t>
            </a:r>
            <a:r>
              <a:rPr lang="en-US" sz="1733" spc="27" dirty="0">
                <a:solidFill>
                  <a:schemeClr val="accent1"/>
                </a:solidFill>
                <a:latin typeface="Poppins Light" panose="00000400000000000000" pitchFamily="2" charset="0"/>
                <a:cs typeface="Poppins Light" panose="00000400000000000000" pitchFamily="2" charset="0"/>
              </a:rPr>
              <a:t>average</a:t>
            </a:r>
            <a:r>
              <a:rPr lang="en-US" sz="1733" spc="27" dirty="0">
                <a:solidFill>
                  <a:srgbClr val="595959"/>
                </a:solidFill>
                <a:latin typeface="Poppins Light" panose="00000400000000000000" pitchFamily="2" charset="0"/>
                <a:cs typeface="Poppins Light" panose="00000400000000000000" pitchFamily="2" charset="0"/>
              </a:rPr>
              <a:t> of TMIN and TMAX (after imputing them):</a:t>
            </a:r>
          </a:p>
        </p:txBody>
      </p:sp>
      <p:pic>
        <p:nvPicPr>
          <p:cNvPr id="5" name="Picture 4">
            <a:extLst>
              <a:ext uri="{FF2B5EF4-FFF2-40B4-BE49-F238E27FC236}">
                <a16:creationId xmlns:a16="http://schemas.microsoft.com/office/drawing/2014/main" id="{B2261BA2-7CFE-84AB-1629-9F768340F1AC}"/>
              </a:ext>
            </a:extLst>
          </p:cNvPr>
          <p:cNvPicPr>
            <a:picLocks noChangeAspect="1"/>
          </p:cNvPicPr>
          <p:nvPr/>
        </p:nvPicPr>
        <p:blipFill>
          <a:blip r:embed="rId2"/>
          <a:stretch>
            <a:fillRect/>
          </a:stretch>
        </p:blipFill>
        <p:spPr>
          <a:xfrm>
            <a:off x="2466975" y="4193837"/>
            <a:ext cx="7258050" cy="1485900"/>
          </a:xfrm>
          <a:prstGeom prst="rect">
            <a:avLst/>
          </a:prstGeom>
        </p:spPr>
      </p:pic>
    </p:spTree>
    <p:extLst>
      <p:ext uri="{BB962C8B-B14F-4D97-AF65-F5344CB8AC3E}">
        <p14:creationId xmlns:p14="http://schemas.microsoft.com/office/powerpoint/2010/main" val="39949543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62</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Mitigating the Issues</a:t>
            </a:r>
          </a:p>
        </p:txBody>
      </p:sp>
      <p:sp>
        <p:nvSpPr>
          <p:cNvPr id="6" name="object 3">
            <a:extLst>
              <a:ext uri="{FF2B5EF4-FFF2-40B4-BE49-F238E27FC236}">
                <a16:creationId xmlns:a16="http://schemas.microsoft.com/office/drawing/2014/main" id="{5D6C233A-80BE-D58B-E7E9-563BB8DC8E5C}"/>
              </a:ext>
            </a:extLst>
          </p:cNvPr>
          <p:cNvSpPr txBox="1"/>
          <p:nvPr/>
        </p:nvSpPr>
        <p:spPr>
          <a:xfrm>
            <a:off x="1929244" y="1787970"/>
            <a:ext cx="9557434" cy="1242242"/>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Notice from the changes to the data for January 1st and 4th that the median maximum and minimum temperatures were 14.4°C and 5.6°C, respectively.</a:t>
            </a: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This means that when we impute TOBS and also don't have TMAX and TMIN in the data, we get 10°C:</a:t>
            </a:r>
          </a:p>
        </p:txBody>
      </p:sp>
      <p:pic>
        <p:nvPicPr>
          <p:cNvPr id="4" name="Picture 3">
            <a:extLst>
              <a:ext uri="{FF2B5EF4-FFF2-40B4-BE49-F238E27FC236}">
                <a16:creationId xmlns:a16="http://schemas.microsoft.com/office/drawing/2014/main" id="{FC96D531-B718-9318-FFA9-97B80B13D5ED}"/>
              </a:ext>
            </a:extLst>
          </p:cNvPr>
          <p:cNvPicPr>
            <a:picLocks noChangeAspect="1"/>
          </p:cNvPicPr>
          <p:nvPr/>
        </p:nvPicPr>
        <p:blipFill>
          <a:blip r:embed="rId2"/>
          <a:stretch>
            <a:fillRect/>
          </a:stretch>
        </p:blipFill>
        <p:spPr>
          <a:xfrm>
            <a:off x="2554310" y="3385180"/>
            <a:ext cx="7083380" cy="2665379"/>
          </a:xfrm>
          <a:prstGeom prst="rect">
            <a:avLst/>
          </a:prstGeom>
        </p:spPr>
      </p:pic>
    </p:spTree>
    <p:extLst>
      <p:ext uri="{BB962C8B-B14F-4D97-AF65-F5344CB8AC3E}">
        <p14:creationId xmlns:p14="http://schemas.microsoft.com/office/powerpoint/2010/main" val="32220660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63</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Mitigating the Issues</a:t>
            </a:r>
          </a:p>
        </p:txBody>
      </p:sp>
      <p:sp>
        <p:nvSpPr>
          <p:cNvPr id="6" name="object 3">
            <a:extLst>
              <a:ext uri="{FF2B5EF4-FFF2-40B4-BE49-F238E27FC236}">
                <a16:creationId xmlns:a16="http://schemas.microsoft.com/office/drawing/2014/main" id="{5D6C233A-80BE-D58B-E7E9-563BB8DC8E5C}"/>
              </a:ext>
            </a:extLst>
          </p:cNvPr>
          <p:cNvSpPr txBox="1"/>
          <p:nvPr/>
        </p:nvSpPr>
        <p:spPr>
          <a:xfrm>
            <a:off x="1929244" y="1787970"/>
            <a:ext cx="9557434" cy="935555"/>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If we want to run the same calculation on all the columns, we should use the </a:t>
            </a:r>
            <a:r>
              <a:rPr lang="en-US" sz="1733" spc="27" dirty="0">
                <a:solidFill>
                  <a:schemeClr val="accent1"/>
                </a:solidFill>
                <a:latin typeface="Poppins Light" panose="00000400000000000000" pitchFamily="2" charset="0"/>
                <a:cs typeface="Poppins Light" panose="00000400000000000000" pitchFamily="2" charset="0"/>
              </a:rPr>
              <a:t>apply() </a:t>
            </a:r>
            <a:r>
              <a:rPr lang="en-US" sz="1733" spc="27" dirty="0">
                <a:solidFill>
                  <a:srgbClr val="595959"/>
                </a:solidFill>
                <a:latin typeface="Poppins Light" panose="00000400000000000000" pitchFamily="2" charset="0"/>
                <a:cs typeface="Poppins Light" panose="00000400000000000000" pitchFamily="2" charset="0"/>
              </a:rPr>
              <a:t>method instead of assign(), since it saves us the redundancy of having to write the same calculation for each of the columns.</a:t>
            </a:r>
          </a:p>
        </p:txBody>
      </p:sp>
      <p:grpSp>
        <p:nvGrpSpPr>
          <p:cNvPr id="8" name="Group 7">
            <a:extLst>
              <a:ext uri="{FF2B5EF4-FFF2-40B4-BE49-F238E27FC236}">
                <a16:creationId xmlns:a16="http://schemas.microsoft.com/office/drawing/2014/main" id="{D68642F4-252B-0161-643B-D63AEE9E6CCF}"/>
              </a:ext>
            </a:extLst>
          </p:cNvPr>
          <p:cNvGrpSpPr/>
          <p:nvPr/>
        </p:nvGrpSpPr>
        <p:grpSpPr>
          <a:xfrm>
            <a:off x="1889767" y="3750619"/>
            <a:ext cx="7248525" cy="1495425"/>
            <a:chOff x="2471737" y="2943934"/>
            <a:chExt cx="7248525" cy="1495425"/>
          </a:xfrm>
        </p:grpSpPr>
        <p:pic>
          <p:nvPicPr>
            <p:cNvPr id="5" name="Picture 4">
              <a:extLst>
                <a:ext uri="{FF2B5EF4-FFF2-40B4-BE49-F238E27FC236}">
                  <a16:creationId xmlns:a16="http://schemas.microsoft.com/office/drawing/2014/main" id="{49C8117E-0603-55A4-2C9F-887302B3A0D7}"/>
                </a:ext>
              </a:extLst>
            </p:cNvPr>
            <p:cNvPicPr>
              <a:picLocks noChangeAspect="1"/>
            </p:cNvPicPr>
            <p:nvPr/>
          </p:nvPicPr>
          <p:blipFill>
            <a:blip r:embed="rId2"/>
            <a:stretch>
              <a:fillRect/>
            </a:stretch>
          </p:blipFill>
          <p:spPr>
            <a:xfrm>
              <a:off x="2471737" y="2943934"/>
              <a:ext cx="7248525" cy="1495425"/>
            </a:xfrm>
            <a:prstGeom prst="rect">
              <a:avLst/>
            </a:prstGeom>
          </p:spPr>
        </p:pic>
        <p:sp>
          <p:nvSpPr>
            <p:cNvPr id="7" name="Rectangle 6">
              <a:extLst>
                <a:ext uri="{FF2B5EF4-FFF2-40B4-BE49-F238E27FC236}">
                  <a16:creationId xmlns:a16="http://schemas.microsoft.com/office/drawing/2014/main" id="{C18597F5-E627-1473-9E80-76C005BFD22E}"/>
                </a:ext>
              </a:extLst>
            </p:cNvPr>
            <p:cNvSpPr/>
            <p:nvPr/>
          </p:nvSpPr>
          <p:spPr>
            <a:xfrm>
              <a:off x="6057088" y="3151762"/>
              <a:ext cx="2514600" cy="286966"/>
            </a:xfrm>
            <a:prstGeom prst="rect">
              <a:avLst/>
            </a:prstGeom>
            <a:solidFill>
              <a:srgbClr val="DADA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EBCEDF95-5C87-810E-B22C-D12306D4AE03}"/>
              </a:ext>
            </a:extLst>
          </p:cNvPr>
          <p:cNvPicPr>
            <a:picLocks noChangeAspect="1"/>
          </p:cNvPicPr>
          <p:nvPr/>
        </p:nvPicPr>
        <p:blipFill>
          <a:blip r:embed="rId3"/>
          <a:stretch>
            <a:fillRect/>
          </a:stretch>
        </p:blipFill>
        <p:spPr>
          <a:xfrm>
            <a:off x="5939079" y="2801022"/>
            <a:ext cx="5547599" cy="3555328"/>
          </a:xfrm>
          <a:prstGeom prst="rect">
            <a:avLst/>
          </a:prstGeom>
        </p:spPr>
      </p:pic>
    </p:spTree>
    <p:extLst>
      <p:ext uri="{BB962C8B-B14F-4D97-AF65-F5344CB8AC3E}">
        <p14:creationId xmlns:p14="http://schemas.microsoft.com/office/powerpoint/2010/main" val="415312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64</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Mitigating the Issues</a:t>
            </a:r>
          </a:p>
        </p:txBody>
      </p:sp>
      <p:sp>
        <p:nvSpPr>
          <p:cNvPr id="6" name="object 3">
            <a:extLst>
              <a:ext uri="{FF2B5EF4-FFF2-40B4-BE49-F238E27FC236}">
                <a16:creationId xmlns:a16="http://schemas.microsoft.com/office/drawing/2014/main" id="{5D6C233A-80BE-D58B-E7E9-563BB8DC8E5C}"/>
              </a:ext>
            </a:extLst>
          </p:cNvPr>
          <p:cNvSpPr txBox="1"/>
          <p:nvPr/>
        </p:nvSpPr>
        <p:spPr>
          <a:xfrm>
            <a:off x="1929244" y="1787970"/>
            <a:ext cx="9557434" cy="2187949"/>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Another way of imputing missing data is to have pandas calculate what the values should be with the </a:t>
            </a:r>
            <a:r>
              <a:rPr lang="en-US" sz="1733" spc="27" dirty="0">
                <a:solidFill>
                  <a:schemeClr val="accent1"/>
                </a:solidFill>
                <a:latin typeface="Poppins Light" panose="00000400000000000000" pitchFamily="2" charset="0"/>
                <a:cs typeface="Poppins Light" panose="00000400000000000000" pitchFamily="2" charset="0"/>
              </a:rPr>
              <a:t>interpolate() </a:t>
            </a:r>
            <a:r>
              <a:rPr lang="en-US" sz="1733" spc="27" dirty="0">
                <a:solidFill>
                  <a:srgbClr val="595959"/>
                </a:solidFill>
                <a:latin typeface="Poppins Light" panose="00000400000000000000" pitchFamily="2" charset="0"/>
                <a:cs typeface="Poppins Light" panose="00000400000000000000" pitchFamily="2" charset="0"/>
              </a:rPr>
              <a:t>method.</a:t>
            </a:r>
          </a:p>
          <a:p>
            <a:pPr marL="16086" marR="6773">
              <a:lnSpc>
                <a:spcPct val="114999"/>
              </a:lnSpc>
              <a:spcBef>
                <a:spcPts val="133"/>
              </a:spcBef>
              <a:tabLst>
                <a:tab pos="453802" algn="l"/>
                <a:tab pos="454649" algn="l"/>
              </a:tabLst>
            </a:pPr>
            <a:endParaRPr lang="en-US" sz="1733" spc="27" dirty="0">
              <a:solidFill>
                <a:srgbClr val="595959"/>
              </a:solidFill>
              <a:latin typeface="Poppins Light" panose="00000400000000000000" pitchFamily="2" charset="0"/>
              <a:cs typeface="Poppins Light" panose="00000400000000000000" pitchFamily="2" charset="0"/>
            </a:endParaRP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By default, it will perform </a:t>
            </a:r>
            <a:r>
              <a:rPr lang="en-US" sz="1733" spc="27" dirty="0">
                <a:solidFill>
                  <a:schemeClr val="accent1"/>
                </a:solidFill>
                <a:latin typeface="Poppins Light" panose="00000400000000000000" pitchFamily="2" charset="0"/>
                <a:cs typeface="Poppins Light" panose="00000400000000000000" pitchFamily="2" charset="0"/>
              </a:rPr>
              <a:t>linear interpolation</a:t>
            </a:r>
            <a:r>
              <a:rPr lang="en-US" sz="1733" spc="27" dirty="0">
                <a:solidFill>
                  <a:srgbClr val="595959"/>
                </a:solidFill>
                <a:latin typeface="Poppins Light" panose="00000400000000000000" pitchFamily="2" charset="0"/>
                <a:cs typeface="Poppins Light" panose="00000400000000000000" pitchFamily="2" charset="0"/>
              </a:rPr>
              <a:t>, making the assumption that all the rows are </a:t>
            </a:r>
            <a:r>
              <a:rPr lang="en-US" sz="1733" spc="27" dirty="0">
                <a:solidFill>
                  <a:schemeClr val="accent1"/>
                </a:solidFill>
                <a:latin typeface="Poppins Light" panose="00000400000000000000" pitchFamily="2" charset="0"/>
                <a:cs typeface="Poppins Light" panose="00000400000000000000" pitchFamily="2" charset="0"/>
              </a:rPr>
              <a:t>evenly spaced</a:t>
            </a:r>
            <a:r>
              <a:rPr lang="en-US" sz="1733" spc="27" dirty="0">
                <a:solidFill>
                  <a:srgbClr val="595959"/>
                </a:solidFill>
                <a:latin typeface="Poppins Light" panose="00000400000000000000" pitchFamily="2" charset="0"/>
                <a:cs typeface="Poppins Light" panose="00000400000000000000" pitchFamily="2" charset="0"/>
              </a:rPr>
              <a:t>. Our data is daily data, although some days are missing, so it is just a matter of reindexing first. Let's combine this with the </a:t>
            </a:r>
            <a:r>
              <a:rPr lang="en-US" sz="1733" spc="27" dirty="0">
                <a:solidFill>
                  <a:schemeClr val="accent1"/>
                </a:solidFill>
                <a:latin typeface="Poppins Light" panose="00000400000000000000" pitchFamily="2" charset="0"/>
                <a:cs typeface="Poppins Light" panose="00000400000000000000" pitchFamily="2" charset="0"/>
              </a:rPr>
              <a:t>apply() </a:t>
            </a:r>
            <a:r>
              <a:rPr lang="en-US" sz="1733" spc="27" dirty="0">
                <a:solidFill>
                  <a:srgbClr val="595959"/>
                </a:solidFill>
                <a:latin typeface="Poppins Light" panose="00000400000000000000" pitchFamily="2" charset="0"/>
                <a:cs typeface="Poppins Light" panose="00000400000000000000" pitchFamily="2" charset="0"/>
              </a:rPr>
              <a:t>method to interpolate all of our columns at once:</a:t>
            </a:r>
          </a:p>
        </p:txBody>
      </p:sp>
      <p:pic>
        <p:nvPicPr>
          <p:cNvPr id="4" name="Picture 3">
            <a:extLst>
              <a:ext uri="{FF2B5EF4-FFF2-40B4-BE49-F238E27FC236}">
                <a16:creationId xmlns:a16="http://schemas.microsoft.com/office/drawing/2014/main" id="{F0AD1699-B095-28EF-332F-4398B4172974}"/>
              </a:ext>
            </a:extLst>
          </p:cNvPr>
          <p:cNvPicPr>
            <a:picLocks noChangeAspect="1"/>
          </p:cNvPicPr>
          <p:nvPr/>
        </p:nvPicPr>
        <p:blipFill>
          <a:blip r:embed="rId2"/>
          <a:stretch>
            <a:fillRect/>
          </a:stretch>
        </p:blipFill>
        <p:spPr>
          <a:xfrm>
            <a:off x="2471737" y="4319245"/>
            <a:ext cx="7248525" cy="733425"/>
          </a:xfrm>
          <a:prstGeom prst="rect">
            <a:avLst/>
          </a:prstGeom>
        </p:spPr>
      </p:pic>
    </p:spTree>
    <p:extLst>
      <p:ext uri="{BB962C8B-B14F-4D97-AF65-F5344CB8AC3E}">
        <p14:creationId xmlns:p14="http://schemas.microsoft.com/office/powerpoint/2010/main" val="8082959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67018D2-306D-D7F7-BF8B-D0571991DED6}"/>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65</a:t>
            </a:fld>
            <a:endParaRPr lang="en-US" dirty="0"/>
          </a:p>
        </p:txBody>
      </p:sp>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Mitigating the Issues</a:t>
            </a:r>
          </a:p>
        </p:txBody>
      </p:sp>
      <p:sp>
        <p:nvSpPr>
          <p:cNvPr id="6" name="object 3">
            <a:extLst>
              <a:ext uri="{FF2B5EF4-FFF2-40B4-BE49-F238E27FC236}">
                <a16:creationId xmlns:a16="http://schemas.microsoft.com/office/drawing/2014/main" id="{5D6C233A-80BE-D58B-E7E9-563BB8DC8E5C}"/>
              </a:ext>
            </a:extLst>
          </p:cNvPr>
          <p:cNvSpPr txBox="1"/>
          <p:nvPr/>
        </p:nvSpPr>
        <p:spPr>
          <a:xfrm>
            <a:off x="1929244" y="1787970"/>
            <a:ext cx="9557434" cy="922731"/>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Check out </a:t>
            </a:r>
            <a:r>
              <a:rPr lang="en-US" sz="1733" spc="27" dirty="0">
                <a:solidFill>
                  <a:schemeClr val="accent1"/>
                </a:solidFill>
                <a:latin typeface="Poppins Light" panose="00000400000000000000" pitchFamily="2" charset="0"/>
                <a:cs typeface="Poppins Light" panose="00000400000000000000" pitchFamily="2" charset="0"/>
              </a:rPr>
              <a:t>January 9th</a:t>
            </a:r>
            <a:r>
              <a:rPr lang="en-US" sz="1733" spc="27" dirty="0">
                <a:solidFill>
                  <a:srgbClr val="595959"/>
                </a:solidFill>
                <a:latin typeface="Poppins Light" panose="00000400000000000000" pitchFamily="2" charset="0"/>
                <a:cs typeface="Poppins Light" panose="00000400000000000000" pitchFamily="2" charset="0"/>
              </a:rPr>
              <a:t>, which we didn't have previously—the values for </a:t>
            </a:r>
            <a:r>
              <a:rPr lang="en-US" sz="1733" spc="27" dirty="0">
                <a:solidFill>
                  <a:schemeClr val="accent1"/>
                </a:solidFill>
                <a:latin typeface="Poppins Light" panose="00000400000000000000" pitchFamily="2" charset="0"/>
                <a:cs typeface="Poppins Light" panose="00000400000000000000" pitchFamily="2" charset="0"/>
              </a:rPr>
              <a:t>TMAX</a:t>
            </a:r>
            <a:r>
              <a:rPr lang="en-US" sz="1733" spc="27" dirty="0">
                <a:solidFill>
                  <a:srgbClr val="595959"/>
                </a:solidFill>
                <a:latin typeface="Poppins Light" panose="00000400000000000000" pitchFamily="2" charset="0"/>
                <a:cs typeface="Poppins Light" panose="00000400000000000000" pitchFamily="2" charset="0"/>
              </a:rPr>
              <a:t>, </a:t>
            </a:r>
            <a:r>
              <a:rPr lang="en-US" sz="1733" spc="27" dirty="0">
                <a:solidFill>
                  <a:schemeClr val="accent1"/>
                </a:solidFill>
                <a:latin typeface="Poppins Light" panose="00000400000000000000" pitchFamily="2" charset="0"/>
                <a:cs typeface="Poppins Light" panose="00000400000000000000" pitchFamily="2" charset="0"/>
              </a:rPr>
              <a:t>TMIN</a:t>
            </a:r>
            <a:r>
              <a:rPr lang="en-US" sz="1733" spc="27" dirty="0">
                <a:solidFill>
                  <a:srgbClr val="595959"/>
                </a:solidFill>
                <a:latin typeface="Poppins Light" panose="00000400000000000000" pitchFamily="2" charset="0"/>
                <a:cs typeface="Poppins Light" panose="00000400000000000000" pitchFamily="2" charset="0"/>
              </a:rPr>
              <a:t>, and </a:t>
            </a:r>
            <a:r>
              <a:rPr lang="en-US" sz="1733" spc="27" dirty="0">
                <a:solidFill>
                  <a:schemeClr val="accent1"/>
                </a:solidFill>
                <a:latin typeface="Poppins Light" panose="00000400000000000000" pitchFamily="2" charset="0"/>
                <a:cs typeface="Poppins Light" panose="00000400000000000000" pitchFamily="2" charset="0"/>
              </a:rPr>
              <a:t>TOBS</a:t>
            </a:r>
            <a:r>
              <a:rPr lang="en-US" sz="1733" spc="27" dirty="0">
                <a:solidFill>
                  <a:srgbClr val="595959"/>
                </a:solidFill>
                <a:latin typeface="Poppins Light" panose="00000400000000000000" pitchFamily="2" charset="0"/>
                <a:cs typeface="Poppins Light" panose="00000400000000000000" pitchFamily="2" charset="0"/>
              </a:rPr>
              <a:t> are the </a:t>
            </a:r>
            <a:r>
              <a:rPr lang="en-US" sz="1733" spc="27" dirty="0">
                <a:solidFill>
                  <a:schemeClr val="accent1"/>
                </a:solidFill>
                <a:latin typeface="Poppins Light" panose="00000400000000000000" pitchFamily="2" charset="0"/>
                <a:cs typeface="Poppins Light" panose="00000400000000000000" pitchFamily="2" charset="0"/>
              </a:rPr>
              <a:t>average</a:t>
            </a:r>
            <a:r>
              <a:rPr lang="en-US" sz="1733" spc="27" dirty="0">
                <a:solidFill>
                  <a:srgbClr val="595959"/>
                </a:solidFill>
                <a:latin typeface="Poppins Light" panose="00000400000000000000" pitchFamily="2" charset="0"/>
                <a:cs typeface="Poppins Light" panose="00000400000000000000" pitchFamily="2" charset="0"/>
              </a:rPr>
              <a:t> of the values for the day prior (</a:t>
            </a:r>
            <a:r>
              <a:rPr lang="en-US" sz="1733" spc="27" dirty="0">
                <a:solidFill>
                  <a:schemeClr val="accent1"/>
                </a:solidFill>
                <a:latin typeface="Poppins Light" panose="00000400000000000000" pitchFamily="2" charset="0"/>
                <a:cs typeface="Poppins Light" panose="00000400000000000000" pitchFamily="2" charset="0"/>
              </a:rPr>
              <a:t>January 8th</a:t>
            </a:r>
            <a:r>
              <a:rPr lang="en-US" sz="1733" spc="27" dirty="0">
                <a:solidFill>
                  <a:srgbClr val="595959"/>
                </a:solidFill>
                <a:latin typeface="Poppins Light" panose="00000400000000000000" pitchFamily="2" charset="0"/>
                <a:cs typeface="Poppins Light" panose="00000400000000000000" pitchFamily="2" charset="0"/>
              </a:rPr>
              <a:t>) and the day after (</a:t>
            </a:r>
            <a:r>
              <a:rPr lang="en-US" sz="1733" spc="27" dirty="0">
                <a:solidFill>
                  <a:schemeClr val="accent1"/>
                </a:solidFill>
                <a:latin typeface="Poppins Light" panose="00000400000000000000" pitchFamily="2" charset="0"/>
                <a:cs typeface="Poppins Light" panose="00000400000000000000" pitchFamily="2" charset="0"/>
              </a:rPr>
              <a:t>January 10th</a:t>
            </a:r>
            <a:r>
              <a:rPr lang="en-US" sz="1733" spc="27" dirty="0">
                <a:solidFill>
                  <a:srgbClr val="595959"/>
                </a:solidFill>
                <a:latin typeface="Poppins Light" panose="00000400000000000000" pitchFamily="2" charset="0"/>
                <a:cs typeface="Poppins Light" panose="00000400000000000000" pitchFamily="2" charset="0"/>
              </a:rPr>
              <a:t>):</a:t>
            </a:r>
          </a:p>
        </p:txBody>
      </p:sp>
      <p:pic>
        <p:nvPicPr>
          <p:cNvPr id="5" name="Picture 4">
            <a:extLst>
              <a:ext uri="{FF2B5EF4-FFF2-40B4-BE49-F238E27FC236}">
                <a16:creationId xmlns:a16="http://schemas.microsoft.com/office/drawing/2014/main" id="{7FE415CE-0FD7-3438-E499-E26A25C52AD6}"/>
              </a:ext>
            </a:extLst>
          </p:cNvPr>
          <p:cNvPicPr>
            <a:picLocks noChangeAspect="1"/>
          </p:cNvPicPr>
          <p:nvPr/>
        </p:nvPicPr>
        <p:blipFill>
          <a:blip r:embed="rId2"/>
          <a:stretch>
            <a:fillRect/>
          </a:stretch>
        </p:blipFill>
        <p:spPr>
          <a:xfrm>
            <a:off x="806474" y="3156322"/>
            <a:ext cx="5289526" cy="3119674"/>
          </a:xfrm>
          <a:prstGeom prst="rect">
            <a:avLst/>
          </a:prstGeom>
        </p:spPr>
      </p:pic>
      <p:sp>
        <p:nvSpPr>
          <p:cNvPr id="7" name="Rectangle 6">
            <a:extLst>
              <a:ext uri="{FF2B5EF4-FFF2-40B4-BE49-F238E27FC236}">
                <a16:creationId xmlns:a16="http://schemas.microsoft.com/office/drawing/2014/main" id="{151376FF-1A25-167A-CC3F-184348C4AD13}"/>
              </a:ext>
            </a:extLst>
          </p:cNvPr>
          <p:cNvSpPr/>
          <p:nvPr/>
        </p:nvSpPr>
        <p:spPr>
          <a:xfrm>
            <a:off x="776713" y="5692338"/>
            <a:ext cx="5261496" cy="295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9105371-8EDE-2967-D989-0CF6A6A31A70}"/>
              </a:ext>
            </a:extLst>
          </p:cNvPr>
          <p:cNvSpPr txBox="1"/>
          <p:nvPr/>
        </p:nvSpPr>
        <p:spPr>
          <a:xfrm>
            <a:off x="6372251" y="3954008"/>
            <a:ext cx="5289526" cy="1159035"/>
          </a:xfrm>
          <a:prstGeom prst="rect">
            <a:avLst/>
          </a:prstGeom>
          <a:noFill/>
        </p:spPr>
        <p:txBody>
          <a:bodyPr wrap="square">
            <a:spAutoFit/>
          </a:bodyPr>
          <a:lstStyle/>
          <a:p>
            <a:pPr algn="l"/>
            <a:r>
              <a:rPr lang="en-US" sz="1733" spc="27" dirty="0">
                <a:solidFill>
                  <a:srgbClr val="595959"/>
                </a:solidFill>
                <a:latin typeface="Poppins Light" panose="00000400000000000000" pitchFamily="2" charset="0"/>
                <a:cs typeface="Poppins Light" panose="00000400000000000000" pitchFamily="2" charset="0"/>
              </a:rPr>
              <a:t>Different strategies for interpolation can be specified via the </a:t>
            </a:r>
            <a:r>
              <a:rPr lang="en-US" sz="1733" spc="27" dirty="0">
                <a:solidFill>
                  <a:schemeClr val="accent1"/>
                </a:solidFill>
                <a:latin typeface="Poppins Light" panose="00000400000000000000" pitchFamily="2" charset="0"/>
                <a:cs typeface="Poppins Light" panose="00000400000000000000" pitchFamily="2" charset="0"/>
              </a:rPr>
              <a:t>method</a:t>
            </a:r>
            <a:r>
              <a:rPr lang="en-US" sz="1733" spc="27" dirty="0">
                <a:solidFill>
                  <a:srgbClr val="595959"/>
                </a:solidFill>
                <a:latin typeface="Poppins Light" panose="00000400000000000000" pitchFamily="2" charset="0"/>
                <a:cs typeface="Poppins Light" panose="00000400000000000000" pitchFamily="2" charset="0"/>
              </a:rPr>
              <a:t> argument; check out the interpolate() method documentation to view the available options.</a:t>
            </a:r>
          </a:p>
        </p:txBody>
      </p:sp>
    </p:spTree>
    <p:extLst>
      <p:ext uri="{BB962C8B-B14F-4D97-AF65-F5344CB8AC3E}">
        <p14:creationId xmlns:p14="http://schemas.microsoft.com/office/powerpoint/2010/main" val="2495466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88F73FA-C587-0D80-4F99-E6E1B8337D46}"/>
              </a:ext>
            </a:extLst>
          </p:cNvPr>
          <p:cNvSpPr>
            <a:spLocks noGrp="1"/>
          </p:cNvSpPr>
          <p:nvPr>
            <p:ph type="sldNum" sz="quarter" idx="12"/>
          </p:nvPr>
        </p:nvSpPr>
        <p:spPr/>
        <p:txBody>
          <a:bodyPr/>
          <a:lstStyle/>
          <a:p>
            <a:fld id="{5EE24C92-1265-4741-8F9F-404A15D9386E}" type="slidenum">
              <a:rPr lang="en-US" smtClean="0"/>
              <a:t>66</a:t>
            </a:fld>
            <a:endParaRPr lang="en-US" dirty="0"/>
          </a:p>
        </p:txBody>
      </p:sp>
      <p:sp>
        <p:nvSpPr>
          <p:cNvPr id="6" name="Content Placeholder 2">
            <a:extLst>
              <a:ext uri="{FF2B5EF4-FFF2-40B4-BE49-F238E27FC236}">
                <a16:creationId xmlns:a16="http://schemas.microsoft.com/office/drawing/2014/main" id="{E1750995-BF8C-34DD-375D-A9C4861E27E5}"/>
              </a:ext>
            </a:extLst>
          </p:cNvPr>
          <p:cNvSpPr>
            <a:spLocks noGrp="1"/>
          </p:cNvSpPr>
          <p:nvPr/>
        </p:nvSpPr>
        <p:spPr>
          <a:xfrm>
            <a:off x="838200" y="2231729"/>
            <a:ext cx="10515600" cy="23945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ar-EG" dirty="0">
              <a:latin typeface="Poppins" panose="00000500000000000000" pitchFamily="2" charset="0"/>
            </a:endParaRPr>
          </a:p>
          <a:p>
            <a:pPr marL="0" indent="0" algn="ctr">
              <a:buNone/>
            </a:pPr>
            <a:r>
              <a:rPr lang="en-GB" sz="3200" dirty="0">
                <a:latin typeface="Poppins" panose="00000500000000000000" pitchFamily="2" charset="0"/>
                <a:cs typeface="Poppins" panose="00000500000000000000" pitchFamily="2" charset="0"/>
              </a:rPr>
              <a:t>Q&amp;A </a:t>
            </a:r>
          </a:p>
          <a:p>
            <a:pPr marL="0" indent="0" algn="ctr">
              <a:buNone/>
            </a:pPr>
            <a:endParaRPr lang="ar-EG" sz="3200" dirty="0">
              <a:latin typeface="Poppins" panose="00000500000000000000" pitchFamily="2" charset="0"/>
            </a:endParaRPr>
          </a:p>
          <a:p>
            <a:pPr marL="0" indent="0" algn="ctr">
              <a:buNone/>
            </a:pPr>
            <a:r>
              <a:rPr lang="en-GB" sz="3200" dirty="0">
                <a:latin typeface="Poppins" panose="00000500000000000000" pitchFamily="2" charset="0"/>
                <a:cs typeface="Poppins" panose="00000500000000000000" pitchFamily="2" charset="0"/>
              </a:rPr>
              <a:t>Questions and answers </a:t>
            </a:r>
          </a:p>
        </p:txBody>
      </p:sp>
    </p:spTree>
    <p:extLst>
      <p:ext uri="{BB962C8B-B14F-4D97-AF65-F5344CB8AC3E}">
        <p14:creationId xmlns:p14="http://schemas.microsoft.com/office/powerpoint/2010/main" val="28569483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897550" y="2743343"/>
            <a:ext cx="4396901" cy="1371315"/>
          </a:xfrm>
          <a:prstGeom prst="rect">
            <a:avLst/>
          </a:prstGeom>
        </p:spPr>
        <p:txBody>
          <a:bodyPr vert="horz" wrap="square" lIns="0" tIns="16933" rIns="0" bIns="0" rtlCol="0" anchor="ctr">
            <a:spAutoFit/>
          </a:bodyPr>
          <a:lstStyle/>
          <a:p>
            <a:pPr marL="16933">
              <a:lnSpc>
                <a:spcPct val="100000"/>
              </a:lnSpc>
              <a:spcBef>
                <a:spcPts val="133"/>
              </a:spcBef>
            </a:pPr>
            <a:r>
              <a:rPr sz="8800" spc="-13" dirty="0">
                <a:solidFill>
                  <a:srgbClr val="21C3AB"/>
                </a:solidFill>
                <a:latin typeface="Poppins" panose="00000500000000000000" pitchFamily="2" charset="0"/>
                <a:cs typeface="Poppins" panose="00000500000000000000" pitchFamily="2" charset="0"/>
              </a:rPr>
              <a:t>Thanks</a:t>
            </a:r>
            <a:r>
              <a:rPr lang="en-US" sz="8800" spc="-13" dirty="0">
                <a:solidFill>
                  <a:srgbClr val="21C3AB"/>
                </a:solidFill>
                <a:latin typeface="Poppins" panose="00000500000000000000" pitchFamily="2" charset="0"/>
                <a:cs typeface="Poppins" panose="00000500000000000000" pitchFamily="2" charset="0"/>
              </a:rPr>
              <a:t>!</a:t>
            </a:r>
            <a:endParaRPr sz="8800" dirty="0">
              <a:latin typeface="Poppins" panose="00000500000000000000" pitchFamily="2" charset="0"/>
              <a:cs typeface="Poppins" panose="00000500000000000000" pitchFamily="2" charset="0"/>
            </a:endParaRPr>
          </a:p>
        </p:txBody>
      </p:sp>
      <p:sp>
        <p:nvSpPr>
          <p:cNvPr id="2" name="Slide Number Placeholder 1">
            <a:extLst>
              <a:ext uri="{FF2B5EF4-FFF2-40B4-BE49-F238E27FC236}">
                <a16:creationId xmlns:a16="http://schemas.microsoft.com/office/drawing/2014/main" id="{36088A40-A553-6483-DF72-B72BED1FE455}"/>
              </a:ext>
            </a:extLst>
          </p:cNvPr>
          <p:cNvSpPr>
            <a:spLocks noGrp="1"/>
          </p:cNvSpPr>
          <p:nvPr>
            <p:ph type="sldNum" sz="quarter" idx="12"/>
          </p:nvPr>
        </p:nvSpPr>
        <p:spPr/>
        <p:txBody>
          <a:bodyPr/>
          <a:lstStyle/>
          <a:p>
            <a:fld id="{5EE24C92-1265-4741-8F9F-404A15D9386E}" type="slidenum">
              <a:rPr lang="en-US" smtClean="0"/>
              <a:t>67</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Reordering, Reindexing, &amp; Sorting Data</a:t>
            </a: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7</a:t>
            </a:fld>
            <a:endParaRPr lang="en-US"/>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1255066"/>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We aren't limited to sorting values; if we wish, we can even order the columns alphabetically and sort the rows by their index values.</a:t>
            </a:r>
          </a:p>
          <a:p>
            <a:pPr marL="16086" marR="6773">
              <a:lnSpc>
                <a:spcPct val="114999"/>
              </a:lnSpc>
              <a:spcBef>
                <a:spcPts val="133"/>
              </a:spcBef>
              <a:tabLst>
                <a:tab pos="453802" algn="l"/>
                <a:tab pos="454649" algn="l"/>
              </a:tabLst>
            </a:pPr>
            <a:endParaRPr lang="en-US" sz="1733" spc="27" dirty="0">
              <a:solidFill>
                <a:srgbClr val="595959"/>
              </a:solidFill>
              <a:latin typeface="Poppins Light" panose="00000400000000000000" pitchFamily="2" charset="0"/>
              <a:cs typeface="Poppins Light" panose="00000400000000000000" pitchFamily="2" charset="0"/>
            </a:endParaRPr>
          </a:p>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For these tasks, we can use the </a:t>
            </a:r>
            <a:r>
              <a:rPr lang="en-US" sz="1733" spc="27" dirty="0" err="1">
                <a:solidFill>
                  <a:schemeClr val="accent1"/>
                </a:solidFill>
                <a:latin typeface="Poppins Light" panose="00000400000000000000" pitchFamily="2" charset="0"/>
                <a:cs typeface="Poppins Light" panose="00000400000000000000" pitchFamily="2" charset="0"/>
              </a:rPr>
              <a:t>sort_index</a:t>
            </a:r>
            <a:r>
              <a:rPr lang="en-US" sz="1733" spc="27" dirty="0">
                <a:solidFill>
                  <a:schemeClr val="accent1"/>
                </a:solidFill>
                <a:latin typeface="Poppins Light" panose="00000400000000000000" pitchFamily="2" charset="0"/>
                <a:cs typeface="Poppins Light" panose="00000400000000000000" pitchFamily="2" charset="0"/>
              </a:rPr>
              <a:t>() </a:t>
            </a:r>
            <a:r>
              <a:rPr lang="en-US" sz="1733" spc="27" dirty="0">
                <a:solidFill>
                  <a:srgbClr val="595959"/>
                </a:solidFill>
                <a:latin typeface="Poppins Light" panose="00000400000000000000" pitchFamily="2" charset="0"/>
                <a:cs typeface="Poppins Light" panose="00000400000000000000" pitchFamily="2" charset="0"/>
              </a:rPr>
              <a:t>method.</a:t>
            </a:r>
          </a:p>
        </p:txBody>
      </p:sp>
      <p:pic>
        <p:nvPicPr>
          <p:cNvPr id="7" name="Picture 6">
            <a:extLst>
              <a:ext uri="{FF2B5EF4-FFF2-40B4-BE49-F238E27FC236}">
                <a16:creationId xmlns:a16="http://schemas.microsoft.com/office/drawing/2014/main" id="{DF015330-29F2-F8EC-4909-8EE779E6BD0E}"/>
              </a:ext>
            </a:extLst>
          </p:cNvPr>
          <p:cNvPicPr>
            <a:picLocks noChangeAspect="1"/>
          </p:cNvPicPr>
          <p:nvPr/>
        </p:nvPicPr>
        <p:blipFill>
          <a:blip r:embed="rId2"/>
          <a:stretch>
            <a:fillRect/>
          </a:stretch>
        </p:blipFill>
        <p:spPr>
          <a:xfrm>
            <a:off x="2481262" y="3248448"/>
            <a:ext cx="7229475" cy="1000125"/>
          </a:xfrm>
          <a:prstGeom prst="rect">
            <a:avLst/>
          </a:prstGeom>
        </p:spPr>
      </p:pic>
      <p:sp>
        <p:nvSpPr>
          <p:cNvPr id="8" name="object 3">
            <a:extLst>
              <a:ext uri="{FF2B5EF4-FFF2-40B4-BE49-F238E27FC236}">
                <a16:creationId xmlns:a16="http://schemas.microsoft.com/office/drawing/2014/main" id="{78B8BEE4-55C1-05C8-8131-F6A2BCBC351C}"/>
              </a:ext>
            </a:extLst>
          </p:cNvPr>
          <p:cNvSpPr txBox="1"/>
          <p:nvPr/>
        </p:nvSpPr>
        <p:spPr>
          <a:xfrm>
            <a:off x="1624444" y="4758785"/>
            <a:ext cx="9557434" cy="616045"/>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By default, </a:t>
            </a:r>
            <a:r>
              <a:rPr lang="en-US" sz="1733" spc="27" dirty="0" err="1">
                <a:solidFill>
                  <a:schemeClr val="accent1"/>
                </a:solidFill>
                <a:latin typeface="Poppins Light" panose="00000400000000000000" pitchFamily="2" charset="0"/>
                <a:cs typeface="Poppins Light" panose="00000400000000000000" pitchFamily="2" charset="0"/>
              </a:rPr>
              <a:t>sort_index</a:t>
            </a:r>
            <a:r>
              <a:rPr lang="en-US" sz="1733" spc="27" dirty="0">
                <a:solidFill>
                  <a:schemeClr val="accent1"/>
                </a:solidFill>
                <a:latin typeface="Poppins Light" panose="00000400000000000000" pitchFamily="2" charset="0"/>
                <a:cs typeface="Poppins Light" panose="00000400000000000000" pitchFamily="2" charset="0"/>
              </a:rPr>
              <a:t>() </a:t>
            </a:r>
            <a:r>
              <a:rPr lang="en-US" sz="1733" spc="27" dirty="0">
                <a:solidFill>
                  <a:srgbClr val="595959"/>
                </a:solidFill>
                <a:latin typeface="Poppins Light" panose="00000400000000000000" pitchFamily="2" charset="0"/>
                <a:cs typeface="Poppins Light" panose="00000400000000000000" pitchFamily="2" charset="0"/>
              </a:rPr>
              <a:t>will target the </a:t>
            </a:r>
            <a:r>
              <a:rPr lang="en-US" sz="1733" spc="27" dirty="0">
                <a:solidFill>
                  <a:schemeClr val="accent1"/>
                </a:solidFill>
                <a:latin typeface="Poppins Light" panose="00000400000000000000" pitchFamily="2" charset="0"/>
                <a:cs typeface="Poppins Light" panose="00000400000000000000" pitchFamily="2" charset="0"/>
              </a:rPr>
              <a:t>rows</a:t>
            </a:r>
            <a:r>
              <a:rPr lang="en-US" sz="1733" spc="27" dirty="0">
                <a:solidFill>
                  <a:srgbClr val="595959"/>
                </a:solidFill>
                <a:latin typeface="Poppins Light" panose="00000400000000000000" pitchFamily="2" charset="0"/>
                <a:cs typeface="Poppins Light" panose="00000400000000000000" pitchFamily="2" charset="0"/>
              </a:rPr>
              <a:t>, When we want to target </a:t>
            </a:r>
            <a:r>
              <a:rPr lang="en-US" sz="1733" spc="27" dirty="0">
                <a:solidFill>
                  <a:schemeClr val="accent1"/>
                </a:solidFill>
                <a:latin typeface="Poppins Light" panose="00000400000000000000" pitchFamily="2" charset="0"/>
                <a:cs typeface="Poppins Light" panose="00000400000000000000" pitchFamily="2" charset="0"/>
              </a:rPr>
              <a:t>columns</a:t>
            </a:r>
            <a:r>
              <a:rPr lang="en-US" sz="1733" spc="27" dirty="0">
                <a:solidFill>
                  <a:srgbClr val="595959"/>
                </a:solidFill>
                <a:latin typeface="Poppins Light" panose="00000400000000000000" pitchFamily="2" charset="0"/>
                <a:cs typeface="Poppins Light" panose="00000400000000000000" pitchFamily="2" charset="0"/>
              </a:rPr>
              <a:t>, we must pass in </a:t>
            </a:r>
            <a:r>
              <a:rPr lang="en-US" sz="1733" spc="27" dirty="0">
                <a:solidFill>
                  <a:schemeClr val="accent1"/>
                </a:solidFill>
                <a:latin typeface="Poppins Light" panose="00000400000000000000" pitchFamily="2" charset="0"/>
                <a:cs typeface="Poppins Light" panose="00000400000000000000" pitchFamily="2" charset="0"/>
              </a:rPr>
              <a:t>axis=1</a:t>
            </a:r>
            <a:r>
              <a:rPr lang="en-US" sz="1733" spc="27" dirty="0">
                <a:solidFill>
                  <a:srgbClr val="595959"/>
                </a:solidFill>
                <a:latin typeface="Poppins Light" panose="00000400000000000000" pitchFamily="2" charset="0"/>
                <a:cs typeface="Poppins Light" panose="00000400000000000000" pitchFamily="2" charset="0"/>
              </a:rPr>
              <a:t>.</a:t>
            </a:r>
          </a:p>
        </p:txBody>
      </p:sp>
    </p:spTree>
    <p:extLst>
      <p:ext uri="{BB962C8B-B14F-4D97-AF65-F5344CB8AC3E}">
        <p14:creationId xmlns:p14="http://schemas.microsoft.com/office/powerpoint/2010/main" val="3009463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Reordering, Reindexing, &amp; Sorting Data</a:t>
            </a: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8</a:t>
            </a:fld>
            <a:endParaRPr lang="en-US"/>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309358"/>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Let's use this knowledge to sort the columns of our </a:t>
            </a:r>
            <a:r>
              <a:rPr lang="en-US" sz="1733" spc="27" dirty="0" err="1">
                <a:solidFill>
                  <a:srgbClr val="595959"/>
                </a:solidFill>
                <a:latin typeface="Poppins Light" panose="00000400000000000000" pitchFamily="2" charset="0"/>
                <a:cs typeface="Poppins Light" panose="00000400000000000000" pitchFamily="2" charset="0"/>
              </a:rPr>
              <a:t>dataframe</a:t>
            </a:r>
            <a:r>
              <a:rPr lang="en-US" sz="1733" spc="27" dirty="0">
                <a:solidFill>
                  <a:srgbClr val="595959"/>
                </a:solidFill>
                <a:latin typeface="Poppins Light" panose="00000400000000000000" pitchFamily="2" charset="0"/>
                <a:cs typeface="Poppins Light" panose="00000400000000000000" pitchFamily="2" charset="0"/>
              </a:rPr>
              <a:t> alphabetically:</a:t>
            </a:r>
          </a:p>
        </p:txBody>
      </p:sp>
      <p:pic>
        <p:nvPicPr>
          <p:cNvPr id="6" name="Picture 5">
            <a:extLst>
              <a:ext uri="{FF2B5EF4-FFF2-40B4-BE49-F238E27FC236}">
                <a16:creationId xmlns:a16="http://schemas.microsoft.com/office/drawing/2014/main" id="{E46E08D5-527A-8A48-8495-FF6974B1EE79}"/>
              </a:ext>
            </a:extLst>
          </p:cNvPr>
          <p:cNvPicPr>
            <a:picLocks noChangeAspect="1"/>
          </p:cNvPicPr>
          <p:nvPr/>
        </p:nvPicPr>
        <p:blipFill>
          <a:blip r:embed="rId2"/>
          <a:stretch>
            <a:fillRect/>
          </a:stretch>
        </p:blipFill>
        <p:spPr>
          <a:xfrm>
            <a:off x="2486023" y="1976200"/>
            <a:ext cx="7219950" cy="276225"/>
          </a:xfrm>
          <a:prstGeom prst="rect">
            <a:avLst/>
          </a:prstGeom>
        </p:spPr>
      </p:pic>
      <p:sp>
        <p:nvSpPr>
          <p:cNvPr id="9" name="object 3">
            <a:extLst>
              <a:ext uri="{FF2B5EF4-FFF2-40B4-BE49-F238E27FC236}">
                <a16:creationId xmlns:a16="http://schemas.microsoft.com/office/drawing/2014/main" id="{B49BD354-8A9D-3854-D272-83B0BDE265AD}"/>
              </a:ext>
            </a:extLst>
          </p:cNvPr>
          <p:cNvSpPr txBox="1"/>
          <p:nvPr/>
        </p:nvSpPr>
        <p:spPr>
          <a:xfrm>
            <a:off x="1624444" y="4753709"/>
            <a:ext cx="9557434" cy="1242242"/>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Having our columns in alphabetical order can come in handy when using loc[] because we can specify a range of columns with similar names; for example, we could now use </a:t>
            </a:r>
            <a:r>
              <a:rPr lang="en-US" sz="1733" spc="27" dirty="0" err="1">
                <a:solidFill>
                  <a:schemeClr val="accent1"/>
                </a:solidFill>
                <a:latin typeface="Poppins Light" panose="00000400000000000000" pitchFamily="2" charset="0"/>
                <a:cs typeface="Poppins Light" panose="00000400000000000000" pitchFamily="2" charset="0"/>
              </a:rPr>
              <a:t>df.loc</a:t>
            </a:r>
            <a:r>
              <a:rPr lang="en-US" sz="1733" spc="27" dirty="0">
                <a:solidFill>
                  <a:schemeClr val="accent1"/>
                </a:solidFill>
                <a:latin typeface="Poppins Light" panose="00000400000000000000" pitchFamily="2" charset="0"/>
                <a:cs typeface="Poppins Light" panose="00000400000000000000" pitchFamily="2" charset="0"/>
              </a:rPr>
              <a:t>[:,'station':'</a:t>
            </a:r>
            <a:r>
              <a:rPr lang="en-US" sz="1733" spc="27" dirty="0" err="1">
                <a:solidFill>
                  <a:schemeClr val="accent1"/>
                </a:solidFill>
                <a:latin typeface="Poppins Light" panose="00000400000000000000" pitchFamily="2" charset="0"/>
                <a:cs typeface="Poppins Light" panose="00000400000000000000" pitchFamily="2" charset="0"/>
              </a:rPr>
              <a:t>temp_F_whole</a:t>
            </a:r>
            <a:r>
              <a:rPr lang="en-US" sz="1733" spc="27" dirty="0">
                <a:solidFill>
                  <a:schemeClr val="accent1"/>
                </a:solidFill>
                <a:latin typeface="Poppins Light" panose="00000400000000000000" pitchFamily="2" charset="0"/>
                <a:cs typeface="Poppins Light" panose="00000400000000000000" pitchFamily="2" charset="0"/>
              </a:rPr>
              <a:t>']</a:t>
            </a:r>
            <a:r>
              <a:rPr lang="en-US" sz="1733" spc="27" dirty="0">
                <a:solidFill>
                  <a:srgbClr val="595959"/>
                </a:solidFill>
                <a:latin typeface="Poppins Light" panose="00000400000000000000" pitchFamily="2" charset="0"/>
                <a:cs typeface="Poppins Light" panose="00000400000000000000" pitchFamily="2" charset="0"/>
              </a:rPr>
              <a:t> to easily grab all of our temperature columns, along with the station information:</a:t>
            </a:r>
          </a:p>
        </p:txBody>
      </p:sp>
      <p:pic>
        <p:nvPicPr>
          <p:cNvPr id="11" name="Picture 10">
            <a:extLst>
              <a:ext uri="{FF2B5EF4-FFF2-40B4-BE49-F238E27FC236}">
                <a16:creationId xmlns:a16="http://schemas.microsoft.com/office/drawing/2014/main" id="{BBB11AF0-19E3-93D1-AE07-4FFDFC437760}"/>
              </a:ext>
            </a:extLst>
          </p:cNvPr>
          <p:cNvPicPr>
            <a:picLocks noChangeAspect="1"/>
          </p:cNvPicPr>
          <p:nvPr/>
        </p:nvPicPr>
        <p:blipFill>
          <a:blip r:embed="rId3"/>
          <a:stretch>
            <a:fillRect/>
          </a:stretch>
        </p:blipFill>
        <p:spPr>
          <a:xfrm>
            <a:off x="2103548" y="2473523"/>
            <a:ext cx="7984901" cy="2023353"/>
          </a:xfrm>
          <a:prstGeom prst="rect">
            <a:avLst/>
          </a:prstGeom>
        </p:spPr>
      </p:pic>
    </p:spTree>
    <p:extLst>
      <p:ext uri="{BB962C8B-B14F-4D97-AF65-F5344CB8AC3E}">
        <p14:creationId xmlns:p14="http://schemas.microsoft.com/office/powerpoint/2010/main" val="2562966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444" y="582004"/>
            <a:ext cx="7779173" cy="495927"/>
          </a:xfrm>
          <a:prstGeom prst="rect">
            <a:avLst/>
          </a:prstGeom>
        </p:spPr>
        <p:txBody>
          <a:bodyPr vert="horz" wrap="square" lIns="0" tIns="23707" rIns="0" bIns="0" rtlCol="0" anchor="ctr">
            <a:spAutoFit/>
          </a:bodyPr>
          <a:lstStyle/>
          <a:p>
            <a:pPr marL="16933">
              <a:lnSpc>
                <a:spcPct val="100000"/>
              </a:lnSpc>
              <a:spcBef>
                <a:spcPts val="187"/>
              </a:spcBef>
            </a:pPr>
            <a:r>
              <a:rPr lang="en-US" sz="3067" dirty="0">
                <a:latin typeface="Poppins" panose="00000500000000000000" pitchFamily="2" charset="0"/>
                <a:cs typeface="Poppins" panose="00000500000000000000" pitchFamily="2" charset="0"/>
              </a:rPr>
              <a:t>Reordering, Reindexing, &amp; Sorting Data</a:t>
            </a:r>
          </a:p>
        </p:txBody>
      </p:sp>
      <p:sp>
        <p:nvSpPr>
          <p:cNvPr id="4" name="Slide Number Placeholder 3">
            <a:extLst>
              <a:ext uri="{FF2B5EF4-FFF2-40B4-BE49-F238E27FC236}">
                <a16:creationId xmlns:a16="http://schemas.microsoft.com/office/drawing/2014/main" id="{B85E91EC-30D3-A4C1-B943-CBEBAFE62B1B}"/>
              </a:ext>
            </a:extLst>
          </p:cNvPr>
          <p:cNvSpPr>
            <a:spLocks noGrp="1"/>
          </p:cNvSpPr>
          <p:nvPr>
            <p:ph type="sldNum" sz="quarter" idx="12"/>
          </p:nvPr>
        </p:nvSpPr>
        <p:spPr/>
        <p:txBody>
          <a:bodyPr/>
          <a:lstStyle/>
          <a:p>
            <a:fld id="{5EE24C92-1265-4741-8F9F-404A15D9386E}" type="slidenum">
              <a:rPr lang="en-US" smtClean="0"/>
              <a:t>9</a:t>
            </a:fld>
            <a:endParaRPr lang="en-US"/>
          </a:p>
        </p:txBody>
      </p:sp>
      <p:sp>
        <p:nvSpPr>
          <p:cNvPr id="5" name="object 3">
            <a:extLst>
              <a:ext uri="{FF2B5EF4-FFF2-40B4-BE49-F238E27FC236}">
                <a16:creationId xmlns:a16="http://schemas.microsoft.com/office/drawing/2014/main" id="{490D63BC-9F54-06A2-358B-47434086C190}"/>
              </a:ext>
            </a:extLst>
          </p:cNvPr>
          <p:cNvSpPr txBox="1"/>
          <p:nvPr/>
        </p:nvSpPr>
        <p:spPr>
          <a:xfrm>
            <a:off x="1624444" y="1483170"/>
            <a:ext cx="9557434" cy="616045"/>
          </a:xfrm>
          <a:prstGeom prst="rect">
            <a:avLst/>
          </a:prstGeom>
        </p:spPr>
        <p:txBody>
          <a:bodyPr vert="horz" wrap="square" lIns="0" tIns="16933" rIns="0" bIns="0" rtlCol="0">
            <a:spAutoFit/>
          </a:bodyPr>
          <a:lstStyle/>
          <a:p>
            <a:pPr marL="16086" marR="6773">
              <a:lnSpc>
                <a:spcPct val="114999"/>
              </a:lnSpc>
              <a:spcBef>
                <a:spcPts val="133"/>
              </a:spcBef>
              <a:tabLst>
                <a:tab pos="453802" algn="l"/>
                <a:tab pos="454649" algn="l"/>
              </a:tabLst>
            </a:pPr>
            <a:r>
              <a:rPr lang="en-US" sz="1733" spc="27" dirty="0">
                <a:solidFill>
                  <a:srgbClr val="595959"/>
                </a:solidFill>
                <a:latin typeface="Poppins Light" panose="00000400000000000000" pitchFamily="2" charset="0"/>
                <a:cs typeface="Poppins Light" panose="00000400000000000000" pitchFamily="2" charset="0"/>
              </a:rPr>
              <a:t>The </a:t>
            </a:r>
            <a:r>
              <a:rPr lang="en-US" sz="1733" spc="27" dirty="0" err="1">
                <a:solidFill>
                  <a:schemeClr val="accent1"/>
                </a:solidFill>
                <a:latin typeface="Poppins Light" panose="00000400000000000000" pitchFamily="2" charset="0"/>
                <a:cs typeface="Poppins Light" panose="00000400000000000000" pitchFamily="2" charset="0"/>
              </a:rPr>
              <a:t>sort_index</a:t>
            </a:r>
            <a:r>
              <a:rPr lang="en-US" sz="1733" spc="27" dirty="0">
                <a:solidFill>
                  <a:schemeClr val="accent1"/>
                </a:solidFill>
                <a:latin typeface="Poppins Light" panose="00000400000000000000" pitchFamily="2" charset="0"/>
                <a:cs typeface="Poppins Light" panose="00000400000000000000" pitchFamily="2" charset="0"/>
              </a:rPr>
              <a:t>() </a:t>
            </a:r>
            <a:r>
              <a:rPr lang="en-US" sz="1733" spc="27" dirty="0">
                <a:solidFill>
                  <a:srgbClr val="595959"/>
                </a:solidFill>
                <a:latin typeface="Poppins Light" panose="00000400000000000000" pitchFamily="2" charset="0"/>
                <a:cs typeface="Poppins Light" panose="00000400000000000000" pitchFamily="2" charset="0"/>
              </a:rPr>
              <a:t>method can also help us get an accurate answer when we’re \ testing two </a:t>
            </a:r>
            <a:r>
              <a:rPr lang="en-US" sz="1733" spc="27" dirty="0" err="1">
                <a:solidFill>
                  <a:srgbClr val="595959"/>
                </a:solidFill>
                <a:latin typeface="Poppins Light" panose="00000400000000000000" pitchFamily="2" charset="0"/>
                <a:cs typeface="Poppins Light" panose="00000400000000000000" pitchFamily="2" charset="0"/>
              </a:rPr>
              <a:t>dataframes</a:t>
            </a:r>
            <a:r>
              <a:rPr lang="en-US" sz="1733" spc="27" dirty="0">
                <a:solidFill>
                  <a:srgbClr val="595959"/>
                </a:solidFill>
                <a:latin typeface="Poppins Light" panose="00000400000000000000" pitchFamily="2" charset="0"/>
                <a:cs typeface="Poppins Light" panose="00000400000000000000" pitchFamily="2" charset="0"/>
              </a:rPr>
              <a:t> for </a:t>
            </a:r>
            <a:r>
              <a:rPr lang="en-US" sz="1733" spc="27" dirty="0">
                <a:solidFill>
                  <a:schemeClr val="accent1"/>
                </a:solidFill>
                <a:latin typeface="Poppins Light" panose="00000400000000000000" pitchFamily="2" charset="0"/>
                <a:cs typeface="Poppins Light" panose="00000400000000000000" pitchFamily="2" charset="0"/>
              </a:rPr>
              <a:t>equality</a:t>
            </a:r>
            <a:r>
              <a:rPr lang="en-US" sz="1733" spc="27" dirty="0">
                <a:solidFill>
                  <a:srgbClr val="595959"/>
                </a:solidFill>
                <a:latin typeface="Poppins Light" panose="00000400000000000000" pitchFamily="2" charset="0"/>
                <a:cs typeface="Poppins Light" panose="00000400000000000000" pitchFamily="2" charset="0"/>
              </a:rPr>
              <a:t>.</a:t>
            </a:r>
          </a:p>
        </p:txBody>
      </p:sp>
      <p:pic>
        <p:nvPicPr>
          <p:cNvPr id="7" name="Picture 6">
            <a:extLst>
              <a:ext uri="{FF2B5EF4-FFF2-40B4-BE49-F238E27FC236}">
                <a16:creationId xmlns:a16="http://schemas.microsoft.com/office/drawing/2014/main" id="{F24391A4-D023-49C6-CA91-CC3125CCB9BB}"/>
              </a:ext>
            </a:extLst>
          </p:cNvPr>
          <p:cNvPicPr>
            <a:picLocks noChangeAspect="1"/>
          </p:cNvPicPr>
          <p:nvPr/>
        </p:nvPicPr>
        <p:blipFill>
          <a:blip r:embed="rId2"/>
          <a:stretch>
            <a:fillRect/>
          </a:stretch>
        </p:blipFill>
        <p:spPr>
          <a:xfrm>
            <a:off x="2490787" y="2447925"/>
            <a:ext cx="7210425" cy="981075"/>
          </a:xfrm>
          <a:prstGeom prst="rect">
            <a:avLst/>
          </a:prstGeom>
        </p:spPr>
      </p:pic>
      <p:pic>
        <p:nvPicPr>
          <p:cNvPr id="10" name="Picture 9">
            <a:extLst>
              <a:ext uri="{FF2B5EF4-FFF2-40B4-BE49-F238E27FC236}">
                <a16:creationId xmlns:a16="http://schemas.microsoft.com/office/drawing/2014/main" id="{3010C087-F7E2-2F4D-C7AD-D0EB9E2C6133}"/>
              </a:ext>
            </a:extLst>
          </p:cNvPr>
          <p:cNvPicPr>
            <a:picLocks noChangeAspect="1"/>
          </p:cNvPicPr>
          <p:nvPr/>
        </p:nvPicPr>
        <p:blipFill>
          <a:blip r:embed="rId3"/>
          <a:stretch>
            <a:fillRect/>
          </a:stretch>
        </p:blipFill>
        <p:spPr>
          <a:xfrm>
            <a:off x="2947986" y="4259262"/>
            <a:ext cx="6296025" cy="1266825"/>
          </a:xfrm>
          <a:prstGeom prst="rect">
            <a:avLst/>
          </a:prstGeom>
        </p:spPr>
      </p:pic>
    </p:spTree>
    <p:extLst>
      <p:ext uri="{BB962C8B-B14F-4D97-AF65-F5344CB8AC3E}">
        <p14:creationId xmlns:p14="http://schemas.microsoft.com/office/powerpoint/2010/main" val="20465135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12669</TotalTime>
  <Words>4204</Words>
  <Application>Microsoft Office PowerPoint</Application>
  <PresentationFormat>Widescreen</PresentationFormat>
  <Paragraphs>293</Paragraphs>
  <Slides>67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Aptos</vt:lpstr>
      <vt:lpstr>Arial</vt:lpstr>
      <vt:lpstr>Calibri</vt:lpstr>
      <vt:lpstr>Calibri Light</vt:lpstr>
      <vt:lpstr>Poppins</vt:lpstr>
      <vt:lpstr>Poppins Light</vt:lpstr>
      <vt:lpstr>Office Theme</vt:lpstr>
      <vt:lpstr>Data Wrangling with Pandas II</vt:lpstr>
      <vt:lpstr>Reordering, Reindexing, &amp; Sorting Data</vt:lpstr>
      <vt:lpstr>Reordering, Reindexing, &amp; Sorting Data</vt:lpstr>
      <vt:lpstr>Reordering, Reindexing, &amp; Sorting Data</vt:lpstr>
      <vt:lpstr>Reordering, Reindexing, &amp; Sorting Data</vt:lpstr>
      <vt:lpstr>Reordering, Reindexing, &amp; Sorting Data</vt:lpstr>
      <vt:lpstr>Reordering, Reindexing, &amp; Sorting Data</vt:lpstr>
      <vt:lpstr>Reordering, Reindexing, &amp; Sorting Data</vt:lpstr>
      <vt:lpstr>Reordering, Reindexing, &amp; Sorting Data</vt:lpstr>
      <vt:lpstr>Reordering, Reindexing, &amp; Sorting Data</vt:lpstr>
      <vt:lpstr>Reordering, Reindexing, &amp; Sorting Data</vt:lpstr>
      <vt:lpstr>Reordering, Reindexing, &amp; Sorting Data</vt:lpstr>
      <vt:lpstr>Reshaping Data</vt:lpstr>
      <vt:lpstr>Reshaping Data</vt:lpstr>
      <vt:lpstr>Transposing DataFrames</vt:lpstr>
      <vt:lpstr>Pivoting DataFrames</vt:lpstr>
      <vt:lpstr>Pivoting DataFrames</vt:lpstr>
      <vt:lpstr>Pivoting DataFrames</vt:lpstr>
      <vt:lpstr>Pivoting DataFrames</vt:lpstr>
      <vt:lpstr>Pivoting DataFrames</vt:lpstr>
      <vt:lpstr>Pivoting DataFrames</vt:lpstr>
      <vt:lpstr>Pivoting DataFrames</vt:lpstr>
      <vt:lpstr>Pivoting DataFrames</vt:lpstr>
      <vt:lpstr>Pivoting DataFrames</vt:lpstr>
      <vt:lpstr>Pivoting DataFrames</vt:lpstr>
      <vt:lpstr>Melting DataFrames</vt:lpstr>
      <vt:lpstr>Melting DataFrames</vt:lpstr>
      <vt:lpstr>Melting DataFrames</vt:lpstr>
      <vt:lpstr>Melting DataFrames</vt:lpstr>
      <vt:lpstr>Melting DataFrames</vt:lpstr>
      <vt:lpstr>Melting DataFrames</vt:lpstr>
      <vt:lpstr>Melting DataFrames</vt:lpstr>
      <vt:lpstr>Handling Duplicate, Missing, or Invalid Data</vt:lpstr>
      <vt:lpstr>Finding the Problematic Data</vt:lpstr>
      <vt:lpstr>Finding the Problematic Data</vt:lpstr>
      <vt:lpstr>Finding the Problematic Data</vt:lpstr>
      <vt:lpstr>Finding the Problematic Data</vt:lpstr>
      <vt:lpstr>Finding the Problematic Data</vt:lpstr>
      <vt:lpstr>Finding the Problematic Data</vt:lpstr>
      <vt:lpstr>Finding the Problematic Data</vt:lpstr>
      <vt:lpstr>Finding the Problematic Data</vt:lpstr>
      <vt:lpstr>Finding the Problematic Data</vt:lpstr>
      <vt:lpstr>Finding the Problematic Data</vt:lpstr>
      <vt:lpstr>Finding the Problematic Data</vt:lpstr>
      <vt:lpstr>Finding the Problematic Data</vt:lpstr>
      <vt:lpstr>Finding the Problematic Data</vt:lpstr>
      <vt:lpstr>Mitigating the Issues</vt:lpstr>
      <vt:lpstr>Mitigating the Issues</vt:lpstr>
      <vt:lpstr>Mitigating the Issues</vt:lpstr>
      <vt:lpstr>Mitigating the Issues</vt:lpstr>
      <vt:lpstr>Mitigating the Issues</vt:lpstr>
      <vt:lpstr>Mitigating the Issues</vt:lpstr>
      <vt:lpstr>Mitigating the Issues</vt:lpstr>
      <vt:lpstr>Mitigating the Issues</vt:lpstr>
      <vt:lpstr>Mitigating the Issues</vt:lpstr>
      <vt:lpstr>Mitigating the Issues</vt:lpstr>
      <vt:lpstr>Mitigating the Issues</vt:lpstr>
      <vt:lpstr>Mitigating the Issues</vt:lpstr>
      <vt:lpstr>Mitigating the Issues</vt:lpstr>
      <vt:lpstr>Mitigating the Issues</vt:lpstr>
      <vt:lpstr>Mitigating the Issues</vt:lpstr>
      <vt:lpstr>Mitigating the Issues</vt:lpstr>
      <vt:lpstr>Mitigating the Issues</vt:lpstr>
      <vt:lpstr>Mitigating the Issues</vt:lpstr>
      <vt:lpstr>Mitigating the Issues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dc:creator>
  <cp:lastModifiedBy>Ahmed Hosny</cp:lastModifiedBy>
  <cp:revision>637</cp:revision>
  <dcterms:created xsi:type="dcterms:W3CDTF">2024-03-14T10:03:54Z</dcterms:created>
  <dcterms:modified xsi:type="dcterms:W3CDTF">2024-07-19T19:52:42Z</dcterms:modified>
</cp:coreProperties>
</file>